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0" r:id="rId6"/>
  </p:sldIdLst>
  <p:sldSz cx="6858000" cy="9906000" type="A4"/>
  <p:notesSz cx="6807200" cy="9939338"/>
  <p:defaultTextStyle>
    <a:defPPr>
      <a:defRPr lang="ja-JP"/>
    </a:defPPr>
    <a:lvl1pPr marL="0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1pPr>
    <a:lvl2pPr marL="478801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2pPr>
    <a:lvl3pPr marL="957604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3pPr>
    <a:lvl4pPr marL="1436407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4pPr>
    <a:lvl5pPr marL="1915207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5pPr>
    <a:lvl6pPr marL="2394010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6pPr>
    <a:lvl7pPr marL="2872811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7pPr>
    <a:lvl8pPr marL="3351612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8pPr>
    <a:lvl9pPr marL="3830415" algn="l" defTabSz="957604" rtl="0" eaLnBrk="1" latinLnBrk="0" hangingPunct="1">
      <a:defRPr kumimoji="1" sz="183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1" userDrawn="1">
          <p15:clr>
            <a:srgbClr val="A4A3A4"/>
          </p15:clr>
        </p15:guide>
        <p15:guide id="2" orient="horz" pos="6231" userDrawn="1">
          <p15:clr>
            <a:srgbClr val="A4A3A4"/>
          </p15:clr>
        </p15:guide>
        <p15:guide id="3" orient="horz" pos="3121" userDrawn="1">
          <p15:clr>
            <a:srgbClr val="A4A3A4"/>
          </p15:clr>
        </p15:guide>
        <p15:guide id="4" orient="horz" pos="9" userDrawn="1">
          <p15:clr>
            <a:srgbClr val="A4A3A4"/>
          </p15:clr>
        </p15:guide>
        <p15:guide id="5" orient="horz" pos="1062" userDrawn="1">
          <p15:clr>
            <a:srgbClr val="A4A3A4"/>
          </p15:clr>
        </p15:guide>
        <p15:guide id="6" orient="horz" pos="4129" userDrawn="1">
          <p15:clr>
            <a:srgbClr val="A4A3A4"/>
          </p15:clr>
        </p15:guide>
        <p15:guide id="7" orient="horz" pos="5178" userDrawn="1">
          <p15:clr>
            <a:srgbClr val="A4A3A4"/>
          </p15:clr>
        </p15:guide>
        <p15:guide id="8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4C"/>
    <a:srgbClr val="FFFF99"/>
    <a:srgbClr val="FF6699"/>
    <a:srgbClr val="FFC1E9"/>
    <a:srgbClr val="CDF9A5"/>
    <a:srgbClr val="FFABE1"/>
    <a:srgbClr val="FFB3E4"/>
    <a:srgbClr val="00D661"/>
    <a:srgbClr val="FFCCFF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>
        <p:scale>
          <a:sx n="90" d="100"/>
          <a:sy n="90" d="100"/>
        </p:scale>
        <p:origin x="1910" y="-178"/>
      </p:cViewPr>
      <p:guideLst>
        <p:guide orient="horz" pos="2111"/>
        <p:guide orient="horz" pos="6231"/>
        <p:guide orient="horz" pos="3121"/>
        <p:guide orient="horz" pos="9"/>
        <p:guide orient="horz" pos="1062"/>
        <p:guide orient="horz" pos="4129"/>
        <p:guide orient="horz" pos="517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70" d="100"/>
        <a:sy n="1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図プレースホルダー 13"/>
          <p:cNvSpPr>
            <a:spLocks noGrp="1"/>
          </p:cNvSpPr>
          <p:nvPr>
            <p:ph type="pic" sz="quarter" idx="10" hasCustomPrompt="1"/>
          </p:nvPr>
        </p:nvSpPr>
        <p:spPr>
          <a:xfrm>
            <a:off x="790223" y="4260213"/>
            <a:ext cx="5278288" cy="2675621"/>
          </a:xfrm>
          <a:blipFill dpi="0" rotWithShape="1">
            <a:blip r:embed="rId2" cstate="print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 t="-1000" b="-11000"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2993">
                <a:solidFill>
                  <a:srgbClr val="FF0000"/>
                </a:solidFill>
              </a:defRPr>
            </a:lvl1pPr>
          </a:lstStyle>
          <a:p>
            <a:r>
              <a:rPr kumimoji="1" lang="ja-JP" altLang="en-US" dirty="0"/>
              <a:t>写真を追加する</a:t>
            </a:r>
          </a:p>
        </p:txBody>
      </p:sp>
    </p:spTree>
    <p:extLst>
      <p:ext uri="{BB962C8B-B14F-4D97-AF65-F5344CB8AC3E}">
        <p14:creationId xmlns:p14="http://schemas.microsoft.com/office/powerpoint/2010/main" val="4283720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スライド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9385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0582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2" y="396702"/>
            <a:ext cx="6172200" cy="1651002"/>
          </a:xfrm>
          <a:prstGeom prst="rect">
            <a:avLst/>
          </a:prstGeom>
        </p:spPr>
        <p:txBody>
          <a:bodyPr vert="horz" lIns="104287" tIns="52143" rIns="104287" bIns="52143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311401"/>
            <a:ext cx="6172200" cy="6537502"/>
          </a:xfrm>
          <a:prstGeom prst="rect">
            <a:avLst/>
          </a:prstGeom>
        </p:spPr>
        <p:txBody>
          <a:bodyPr vert="horz" lIns="104287" tIns="52143" rIns="104287" bIns="52143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2" y="9181398"/>
            <a:ext cx="1600200" cy="527401"/>
          </a:xfrm>
          <a:prstGeom prst="rect">
            <a:avLst/>
          </a:prstGeom>
        </p:spPr>
        <p:txBody>
          <a:bodyPr vert="horz" lIns="104287" tIns="52143" rIns="104287" bIns="52143" rtlCol="0" anchor="ctr"/>
          <a:lstStyle>
            <a:lvl1pPr algn="l">
              <a:defRPr sz="127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D7F4BE5E-49AD-4A1F-899F-27EDDE3EAFD8}" type="datetimeFigureOut">
              <a:rPr lang="ja-JP" altLang="en-US" smtClean="0"/>
              <a:pPr/>
              <a:t>2025/6/6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3" y="9181398"/>
            <a:ext cx="2171701" cy="527401"/>
          </a:xfrm>
          <a:prstGeom prst="rect">
            <a:avLst/>
          </a:prstGeom>
        </p:spPr>
        <p:txBody>
          <a:bodyPr vert="horz" lIns="104287" tIns="52143" rIns="104287" bIns="52143" rtlCol="0" anchor="ctr"/>
          <a:lstStyle>
            <a:lvl1pPr algn="ctr">
              <a:defRPr sz="127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2" y="9181398"/>
            <a:ext cx="1600200" cy="527401"/>
          </a:xfrm>
          <a:prstGeom prst="rect">
            <a:avLst/>
          </a:prstGeom>
        </p:spPr>
        <p:txBody>
          <a:bodyPr vert="horz" lIns="104287" tIns="52143" rIns="104287" bIns="52143" rtlCol="0" anchor="ctr"/>
          <a:lstStyle>
            <a:lvl1pPr algn="r">
              <a:defRPr sz="127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332BD8D6-8B9A-449D-A6F9-F5811F654A4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19694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  <p:sldLayoutId id="2147483651" r:id="rId3"/>
  </p:sldLayoutIdLst>
  <p:txStyles>
    <p:titleStyle>
      <a:lvl1pPr algn="ctr" defTabSz="945880" rtl="0" eaLnBrk="1" latinLnBrk="0" hangingPunct="1">
        <a:spcBef>
          <a:spcPct val="0"/>
        </a:spcBef>
        <a:buNone/>
        <a:defRPr kumimoji="1" sz="4444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</p:titleStyle>
    <p:bodyStyle>
      <a:lvl1pPr marL="354706" indent="-354706" algn="l" defTabSz="945880" rtl="0" eaLnBrk="1" latinLnBrk="0" hangingPunct="1">
        <a:spcBef>
          <a:spcPct val="20000"/>
        </a:spcBef>
        <a:buFont typeface="Arial" pitchFamily="34" charset="0"/>
        <a:buChar char="•"/>
        <a:defRPr kumimoji="1" sz="3356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1pPr>
      <a:lvl2pPr marL="768527" indent="-295589" algn="l" defTabSz="945880" rtl="0" eaLnBrk="1" latinLnBrk="0" hangingPunct="1">
        <a:spcBef>
          <a:spcPct val="20000"/>
        </a:spcBef>
        <a:buFont typeface="Arial" pitchFamily="34" charset="0"/>
        <a:buChar char="–"/>
        <a:defRPr kumimoji="1" sz="2993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marL="1182349" indent="-236470" algn="l" defTabSz="945880" rtl="0" eaLnBrk="1" latinLnBrk="0" hangingPunct="1">
        <a:spcBef>
          <a:spcPct val="20000"/>
        </a:spcBef>
        <a:buFont typeface="Arial" pitchFamily="34" charset="0"/>
        <a:buChar char="•"/>
        <a:defRPr kumimoji="1" sz="2449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marL="1655290" indent="-236470" algn="l" defTabSz="945880" rtl="0" eaLnBrk="1" latinLnBrk="0" hangingPunct="1">
        <a:spcBef>
          <a:spcPct val="20000"/>
        </a:spcBef>
        <a:buFont typeface="Arial" pitchFamily="34" charset="0"/>
        <a:buChar char="–"/>
        <a:defRPr kumimoji="1" sz="1995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marL="2128229" indent="-236470" algn="l" defTabSz="945880" rtl="0" eaLnBrk="1" latinLnBrk="0" hangingPunct="1">
        <a:spcBef>
          <a:spcPct val="20000"/>
        </a:spcBef>
        <a:buFont typeface="Arial" pitchFamily="34" charset="0"/>
        <a:buChar char="»"/>
        <a:defRPr kumimoji="1" sz="1995" kern="1200">
          <a:solidFill>
            <a:schemeClr val="tx1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2601169" indent="-236470" algn="l" defTabSz="945880" rtl="0" eaLnBrk="1" latinLnBrk="0" hangingPunct="1">
        <a:spcBef>
          <a:spcPct val="20000"/>
        </a:spcBef>
        <a:buFont typeface="Arial" pitchFamily="34" charset="0"/>
        <a:buChar char="•"/>
        <a:defRPr kumimoji="1" sz="1995" kern="1200">
          <a:solidFill>
            <a:schemeClr val="tx1"/>
          </a:solidFill>
          <a:latin typeface="+mn-lt"/>
          <a:ea typeface="+mn-ea"/>
          <a:cs typeface="+mn-cs"/>
        </a:defRPr>
      </a:lvl6pPr>
      <a:lvl7pPr marL="3074110" indent="-236470" algn="l" defTabSz="945880" rtl="0" eaLnBrk="1" latinLnBrk="0" hangingPunct="1">
        <a:spcBef>
          <a:spcPct val="20000"/>
        </a:spcBef>
        <a:buFont typeface="Arial" pitchFamily="34" charset="0"/>
        <a:buChar char="•"/>
        <a:defRPr kumimoji="1" sz="1995" kern="1200">
          <a:solidFill>
            <a:schemeClr val="tx1"/>
          </a:solidFill>
          <a:latin typeface="+mn-lt"/>
          <a:ea typeface="+mn-ea"/>
          <a:cs typeface="+mn-cs"/>
        </a:defRPr>
      </a:lvl7pPr>
      <a:lvl8pPr marL="3547049" indent="-236470" algn="l" defTabSz="945880" rtl="0" eaLnBrk="1" latinLnBrk="0" hangingPunct="1">
        <a:spcBef>
          <a:spcPct val="20000"/>
        </a:spcBef>
        <a:buFont typeface="Arial" pitchFamily="34" charset="0"/>
        <a:buChar char="•"/>
        <a:defRPr kumimoji="1" sz="1995" kern="1200">
          <a:solidFill>
            <a:schemeClr val="tx1"/>
          </a:solidFill>
          <a:latin typeface="+mn-lt"/>
          <a:ea typeface="+mn-ea"/>
          <a:cs typeface="+mn-cs"/>
        </a:defRPr>
      </a:lvl8pPr>
      <a:lvl9pPr marL="4019988" indent="-236470" algn="l" defTabSz="945880" rtl="0" eaLnBrk="1" latinLnBrk="0" hangingPunct="1">
        <a:spcBef>
          <a:spcPct val="20000"/>
        </a:spcBef>
        <a:buFont typeface="Arial" pitchFamily="34" charset="0"/>
        <a:buChar char="•"/>
        <a:defRPr kumimoji="1" sz="19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1pPr>
      <a:lvl2pPr marL="472939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2pPr>
      <a:lvl3pPr marL="945880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3pPr>
      <a:lvl4pPr marL="1418820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4pPr>
      <a:lvl5pPr marL="1891759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5pPr>
      <a:lvl6pPr marL="2364700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6pPr>
      <a:lvl7pPr marL="2837639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7pPr>
      <a:lvl8pPr marL="3310579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8pPr>
      <a:lvl9pPr marL="3783520" algn="l" defTabSz="945880" rtl="0" eaLnBrk="1" latinLnBrk="0" hangingPunct="1">
        <a:defRPr kumimoji="1" sz="18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microsoft.com/office/2007/relationships/hdphoto" Target="../media/hdphoto1.wdp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18" Type="http://schemas.openxmlformats.org/officeDocument/2006/relationships/image" Target="../media/image17.png"/><Relationship Id="rId3" Type="http://schemas.microsoft.com/office/2007/relationships/hdphoto" Target="../media/hdphoto2.wdp"/><Relationship Id="rId21" Type="http://schemas.openxmlformats.org/officeDocument/2006/relationships/image" Target="../media/image20.png"/><Relationship Id="rId7" Type="http://schemas.openxmlformats.org/officeDocument/2006/relationships/image" Target="../media/image11.png"/><Relationship Id="rId12" Type="http://schemas.openxmlformats.org/officeDocument/2006/relationships/image" Target="../media/image15.png"/><Relationship Id="rId17" Type="http://schemas.openxmlformats.org/officeDocument/2006/relationships/image" Target="../media/image3.png"/><Relationship Id="rId2" Type="http://schemas.openxmlformats.org/officeDocument/2006/relationships/image" Target="../media/image8.png"/><Relationship Id="rId16" Type="http://schemas.openxmlformats.org/officeDocument/2006/relationships/image" Target="../media/image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4.png"/><Relationship Id="rId5" Type="http://schemas.openxmlformats.org/officeDocument/2006/relationships/hyperlink" Target="https://www.ac-illust.com/main/search_result.php?search_word=%E4%BB%8B%E8%AD%B7%E7%94%A8%E3%83%91%E3%83%B3%E3%83%84&amp;mode=cate&amp;cword=%E5%8C%BB%E7%99%82%E3%83%BB%E7%A6%8F%E7%A5%89" TargetMode="External"/><Relationship Id="rId15" Type="http://schemas.openxmlformats.org/officeDocument/2006/relationships/image" Target="../media/image16.png"/><Relationship Id="rId10" Type="http://schemas.openxmlformats.org/officeDocument/2006/relationships/image" Target="../media/image13.png"/><Relationship Id="rId19" Type="http://schemas.openxmlformats.org/officeDocument/2006/relationships/image" Target="../media/image18.png"/><Relationship Id="rId4" Type="http://schemas.openxmlformats.org/officeDocument/2006/relationships/image" Target="../media/image9.jpeg"/><Relationship Id="rId9" Type="http://schemas.openxmlformats.org/officeDocument/2006/relationships/image" Target="../media/image12.png"/><Relationship Id="rId1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-13437" y="-79600"/>
            <a:ext cx="6858000" cy="9906000"/>
          </a:xfrm>
          <a:prstGeom prst="rect">
            <a:avLst/>
          </a:prstGeom>
          <a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colorTemperature colorTemp="11200"/>
                      </a14:imgEffect>
                      <a14:imgEffect>
                        <a14:saturation sat="400000"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69537" tIns="84768" rIns="169537" bIns="84768" rtlCol="0" anchor="ctr"/>
          <a:lstStyle/>
          <a:p>
            <a:pPr algn="ctr"/>
            <a:endParaRPr lang="ja-JP" altLang="en-US" sz="1666"/>
          </a:p>
        </p:txBody>
      </p:sp>
      <p:sp>
        <p:nvSpPr>
          <p:cNvPr id="16" name="角丸四角形 15"/>
          <p:cNvSpPr/>
          <p:nvPr/>
        </p:nvSpPr>
        <p:spPr>
          <a:xfrm>
            <a:off x="459585" y="438936"/>
            <a:ext cx="6008744" cy="9250464"/>
          </a:xfrm>
          <a:prstGeom prst="roundRect">
            <a:avLst>
              <a:gd name="adj" fmla="val 277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6" dirty="0"/>
          </a:p>
        </p:txBody>
      </p:sp>
      <p:sp>
        <p:nvSpPr>
          <p:cNvPr id="17" name="正方形/長方形 3"/>
          <p:cNvSpPr/>
          <p:nvPr/>
        </p:nvSpPr>
        <p:spPr>
          <a:xfrm>
            <a:off x="313134" y="138618"/>
            <a:ext cx="5409988" cy="2481626"/>
          </a:xfrm>
          <a:custGeom>
            <a:avLst/>
            <a:gdLst/>
            <a:ahLst/>
            <a:cxnLst/>
            <a:rect l="l" t="t" r="r" b="b"/>
            <a:pathLst>
              <a:path w="5964762" h="2736108">
                <a:moveTo>
                  <a:pt x="5506376" y="0"/>
                </a:moveTo>
                <a:lnTo>
                  <a:pt x="5964762" y="0"/>
                </a:lnTo>
                <a:cubicBezTo>
                  <a:pt x="5934022" y="331292"/>
                  <a:pt x="5837561" y="663065"/>
                  <a:pt x="5673838" y="982392"/>
                </a:cubicBezTo>
                <a:cubicBezTo>
                  <a:pt x="4898148" y="2495282"/>
                  <a:pt x="2906376" y="3155886"/>
                  <a:pt x="1225087" y="2457891"/>
                </a:cubicBezTo>
                <a:cubicBezTo>
                  <a:pt x="727800" y="2251440"/>
                  <a:pt x="313374" y="1949256"/>
                  <a:pt x="0" y="1584558"/>
                </a:cubicBezTo>
                <a:lnTo>
                  <a:pt x="0" y="1360821"/>
                </a:lnTo>
                <a:cubicBezTo>
                  <a:pt x="253119" y="1575739"/>
                  <a:pt x="549441" y="1757328"/>
                  <a:pt x="883058" y="1895830"/>
                </a:cubicBezTo>
                <a:cubicBezTo>
                  <a:pt x="2564347" y="2593825"/>
                  <a:pt x="4556119" y="1933221"/>
                  <a:pt x="5331806" y="420331"/>
                </a:cubicBezTo>
                <a:cubicBezTo>
                  <a:pt x="5402614" y="282230"/>
                  <a:pt x="5460840" y="141800"/>
                  <a:pt x="5506376" y="0"/>
                </a:cubicBezTo>
                <a:close/>
              </a:path>
            </a:pathLst>
          </a:custGeom>
          <a:gradFill>
            <a:gsLst>
              <a:gs pos="89000">
                <a:srgbClr val="CDF9A5">
                  <a:alpha val="39000"/>
                </a:srgbClr>
              </a:gs>
              <a:gs pos="51000">
                <a:srgbClr val="CDF9A5">
                  <a:alpha val="57000"/>
                </a:srgbClr>
              </a:gs>
              <a:gs pos="11000">
                <a:srgbClr val="CDF9A5">
                  <a:alpha val="39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6"/>
          </a:p>
        </p:txBody>
      </p:sp>
      <p:sp>
        <p:nvSpPr>
          <p:cNvPr id="20" name="正方形/長方形 3"/>
          <p:cNvSpPr/>
          <p:nvPr/>
        </p:nvSpPr>
        <p:spPr>
          <a:xfrm>
            <a:off x="0" y="103589"/>
            <a:ext cx="4790680" cy="1781888"/>
          </a:xfrm>
          <a:custGeom>
            <a:avLst/>
            <a:gdLst/>
            <a:ahLst/>
            <a:cxnLst/>
            <a:rect l="l" t="t" r="r" b="b"/>
            <a:pathLst>
              <a:path w="5281946" h="1964614">
                <a:moveTo>
                  <a:pt x="4951860" y="0"/>
                </a:moveTo>
                <a:lnTo>
                  <a:pt x="5281946" y="0"/>
                </a:lnTo>
                <a:cubicBezTo>
                  <a:pt x="4995677" y="1121886"/>
                  <a:pt x="3747576" y="1964614"/>
                  <a:pt x="2252028" y="1964614"/>
                </a:cubicBezTo>
                <a:cubicBezTo>
                  <a:pt x="1592889" y="1964614"/>
                  <a:pt x="981813" y="1800916"/>
                  <a:pt x="480662" y="1520574"/>
                </a:cubicBezTo>
                <a:cubicBezTo>
                  <a:pt x="292324" y="1384772"/>
                  <a:pt x="130607" y="1230448"/>
                  <a:pt x="0" y="1060888"/>
                </a:cubicBezTo>
                <a:lnTo>
                  <a:pt x="0" y="941179"/>
                </a:lnTo>
                <a:cubicBezTo>
                  <a:pt x="251169" y="1166279"/>
                  <a:pt x="564913" y="1352962"/>
                  <a:pt x="930190" y="1487015"/>
                </a:cubicBezTo>
                <a:cubicBezTo>
                  <a:pt x="2388839" y="2022329"/>
                  <a:pt x="4116856" y="1515692"/>
                  <a:pt x="4789826" y="355410"/>
                </a:cubicBezTo>
                <a:cubicBezTo>
                  <a:pt x="4857409" y="238889"/>
                  <a:pt x="4911782" y="120206"/>
                  <a:pt x="4951860" y="0"/>
                </a:cubicBezTo>
                <a:close/>
              </a:path>
            </a:pathLst>
          </a:custGeom>
          <a:gradFill>
            <a:gsLst>
              <a:gs pos="89000">
                <a:srgbClr val="CDF9A5">
                  <a:alpha val="39000"/>
                </a:srgbClr>
              </a:gs>
              <a:gs pos="51000">
                <a:srgbClr val="CDF9A5">
                  <a:alpha val="57000"/>
                </a:srgbClr>
              </a:gs>
              <a:gs pos="11000">
                <a:srgbClr val="CDF9A5">
                  <a:alpha val="39000"/>
                </a:srgbClr>
              </a:gs>
            </a:gsLst>
            <a:lin ang="9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6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7580" y="1264452"/>
            <a:ext cx="5920835" cy="1287779"/>
          </a:xfrm>
          <a:prstGeom prst="rect">
            <a:avLst/>
          </a:prstGeom>
          <a:noFill/>
          <a:ln>
            <a:noFill/>
          </a:ln>
        </p:spPr>
        <p:txBody>
          <a:bodyPr wrap="none" lIns="169537" tIns="84768" rIns="169537" bIns="84768" rtlCol="0">
            <a:spAutoFit/>
          </a:bodyPr>
          <a:lstStyle/>
          <a:p>
            <a:r>
              <a:rPr lang="ja-JP" altLang="en-US" sz="7256" dirty="0">
                <a:ln w="12700">
                  <a:solidFill>
                    <a:srgbClr val="FFC000"/>
                  </a:solidFill>
                </a:ln>
                <a:solidFill>
                  <a:schemeClr val="accent6"/>
                </a:solidFill>
                <a:effectLst>
                  <a:glow rad="50800">
                    <a:srgbClr val="FF0000"/>
                  </a:glow>
                  <a:outerShdw blurRad="38100" dist="38100" dir="2700000" algn="tl">
                    <a:srgbClr val="000000">
                      <a:alpha val="36000"/>
                    </a:srgbClr>
                  </a:outerShdw>
                </a:effectLst>
                <a:latin typeface="HGS創英角ｺﾞｼｯｸUB" panose="020B0A00000000000000" pitchFamily="34" charset="-128"/>
                <a:ea typeface="HGS創英角ｺﾞｼｯｸUB" panose="020B0A00000000000000" pitchFamily="34" charset="-128"/>
                <a:cs typeface="メイリオ" pitchFamily="50" charset="-128"/>
              </a:rPr>
              <a:t>ふくしフェア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669933" y="2954922"/>
            <a:ext cx="5494197" cy="1906487"/>
            <a:chOff x="295507" y="4033333"/>
            <a:chExt cx="3005254" cy="1041575"/>
          </a:xfrm>
        </p:grpSpPr>
        <p:sp>
          <p:nvSpPr>
            <p:cNvPr id="14" name="角丸四角形 13"/>
            <p:cNvSpPr/>
            <p:nvPr/>
          </p:nvSpPr>
          <p:spPr>
            <a:xfrm>
              <a:off x="295507" y="4033333"/>
              <a:ext cx="3005254" cy="1041575"/>
            </a:xfrm>
            <a:prstGeom prst="roundRect">
              <a:avLst>
                <a:gd name="adj" fmla="val 6185"/>
              </a:avLst>
            </a:prstGeom>
            <a:gradFill>
              <a:gsLst>
                <a:gs pos="55000">
                  <a:srgbClr val="FFFF99">
                    <a:alpha val="34000"/>
                  </a:srgbClr>
                </a:gs>
                <a:gs pos="70000">
                  <a:srgbClr val="FFFF99">
                    <a:alpha val="78000"/>
                  </a:srgbClr>
                </a:gs>
                <a:gs pos="0">
                  <a:srgbClr val="FFFF99">
                    <a:alpha val="67000"/>
                  </a:srgbClr>
                </a:gs>
                <a:gs pos="39000">
                  <a:srgbClr val="FFFF99">
                    <a:alpha val="68000"/>
                  </a:srgbClr>
                </a:gs>
                <a:gs pos="82000">
                  <a:srgbClr val="FFFF99">
                    <a:alpha val="36000"/>
                  </a:srgbClr>
                </a:gs>
                <a:gs pos="22000">
                  <a:srgbClr val="FFFF99">
                    <a:alpha val="34000"/>
                  </a:srgbClr>
                </a:gs>
              </a:gsLst>
              <a:lin ang="2700000" scaled="0"/>
            </a:gradFill>
            <a:ln w="19050">
              <a:solidFill>
                <a:srgbClr val="FF66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66"/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295507" y="4033333"/>
              <a:ext cx="3005254" cy="1041575"/>
            </a:xfrm>
            <a:prstGeom prst="roundRect">
              <a:avLst>
                <a:gd name="adj" fmla="val 6185"/>
              </a:avLst>
            </a:prstGeom>
            <a:noFill/>
            <a:ln w="19050">
              <a:solidFill>
                <a:srgbClr val="FF6699"/>
              </a:solidFill>
            </a:ln>
            <a:scene3d>
              <a:camera prst="orthographicFront"/>
              <a:lightRig rig="threePt" dir="t"/>
            </a:scene3d>
            <a:sp3d>
              <a:bevelT w="139700" prst="cross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666"/>
            </a:p>
          </p:txBody>
        </p:sp>
      </p:grpSp>
      <p:sp>
        <p:nvSpPr>
          <p:cNvPr id="10" name="四角形: 角を丸くする 9">
            <a:extLst>
              <a:ext uri="{FF2B5EF4-FFF2-40B4-BE49-F238E27FC236}">
                <a16:creationId xmlns:a16="http://schemas.microsoft.com/office/drawing/2014/main" id="{A6FC6492-1247-7A6B-1E9A-83D0FD5CEE48}"/>
              </a:ext>
            </a:extLst>
          </p:cNvPr>
          <p:cNvSpPr/>
          <p:nvPr/>
        </p:nvSpPr>
        <p:spPr>
          <a:xfrm>
            <a:off x="1597657" y="2640930"/>
            <a:ext cx="3259516" cy="474883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77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福祉用具展示・体験</a:t>
            </a:r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ECBC13EA-E67A-2432-E05C-667E1732003D}"/>
              </a:ext>
            </a:extLst>
          </p:cNvPr>
          <p:cNvSpPr txBox="1"/>
          <p:nvPr/>
        </p:nvSpPr>
        <p:spPr>
          <a:xfrm rot="20977019">
            <a:off x="124641" y="2568873"/>
            <a:ext cx="1387522" cy="748962"/>
          </a:xfrm>
          <a:prstGeom prst="dodecagon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rot="0" spcFirstLastPara="0" vert="horz" wrap="square" lIns="82935" tIns="41468" rIns="82935" bIns="4146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buNone/>
            </a:pPr>
            <a:r>
              <a:rPr lang="ja-JP" altLang="en-US" sz="1600" b="1" kern="100" dirty="0">
                <a:ln w="6604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dist="38100" dir="2700000" algn="tl">
                    <a:schemeClr val="accent2"/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予約不要</a:t>
            </a:r>
            <a:endParaRPr lang="ja-JP" altLang="en-US" sz="1600" b="1" kern="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600" b="1" kern="100" dirty="0">
                <a:ln w="6604" cap="flat" cmpd="sng" algn="ctr">
                  <a:solidFill>
                    <a:srgbClr val="ED7D31"/>
                  </a:solidFill>
                  <a:prstDash val="solid"/>
                  <a:round/>
                </a:ln>
                <a:solidFill>
                  <a:srgbClr val="FF0000"/>
                </a:solidFill>
                <a:effectLst>
                  <a:outerShdw dist="38100" dir="2700000" algn="tl">
                    <a:schemeClr val="accent2"/>
                  </a:outerShdw>
                </a:effectLst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Times New Roman" panose="02020603050405020304" pitchFamily="18" charset="0"/>
              </a:rPr>
              <a:t>入場無料</a:t>
            </a:r>
            <a:endParaRPr lang="ja-JP" altLang="en-US" sz="1600" b="1" kern="100" dirty="0">
              <a:solidFill>
                <a:srgbClr val="FF0000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5" name="テキスト ボックス 1">
            <a:extLst>
              <a:ext uri="{FF2B5EF4-FFF2-40B4-BE49-F238E27FC236}">
                <a16:creationId xmlns:a16="http://schemas.microsoft.com/office/drawing/2014/main" id="{4D3BF911-D7D8-0021-6347-CE53FE389503}"/>
              </a:ext>
            </a:extLst>
          </p:cNvPr>
          <p:cNvSpPr txBox="1"/>
          <p:nvPr/>
        </p:nvSpPr>
        <p:spPr>
          <a:xfrm>
            <a:off x="828981" y="1238837"/>
            <a:ext cx="5403174" cy="629126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none" lIns="67385" tIns="8063" rIns="67385" bIns="8063" numCol="1" spcCol="0" rtlCol="0" fromWordArt="0" anchor="t" anchorCtr="0" forceAA="0" compatLnSpc="1">
            <a:prstTxWarp prst="textArchUp">
              <a:avLst>
                <a:gd name="adj" fmla="val 11510042"/>
              </a:avLst>
            </a:prstTxWarp>
            <a:noAutofit/>
          </a:bodyPr>
          <a:lstStyle/>
          <a:p>
            <a:pPr algn="ctr"/>
            <a:r>
              <a:rPr lang="ja-JP" altLang="en-US" sz="3265" kern="100" dirty="0">
                <a:solidFill>
                  <a:srgbClr val="4472C4"/>
                </a:solidFill>
                <a:effectLst>
                  <a:outerShdw blurRad="38100" dist="25400" dir="5400000" algn="ctr">
                    <a:srgbClr val="6E747A">
                      <a:alpha val="43000"/>
                    </a:srgbClr>
                  </a:outerShdw>
                </a:effectLst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福祉用具はどんどん進化しています</a:t>
            </a:r>
            <a:endParaRPr lang="ja-JP" altLang="en-US" sz="2177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71694" y="3136829"/>
            <a:ext cx="5942893" cy="790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1181263" algn="l"/>
              </a:tabLst>
            </a:pPr>
            <a:r>
              <a:rPr lang="en-US" altLang="ja-JP" sz="3265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2025</a:t>
            </a:r>
            <a:r>
              <a:rPr lang="ja-JP" altLang="ja-JP" sz="3265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年</a:t>
            </a:r>
            <a:r>
              <a:rPr lang="ja-JP" altLang="en-US" sz="4535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７</a:t>
            </a:r>
            <a:r>
              <a:rPr lang="ja-JP" altLang="ja-JP" sz="4535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4535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19</a:t>
            </a:r>
            <a:r>
              <a:rPr lang="ja-JP" altLang="ja-JP" sz="4535" b="1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日</a:t>
            </a:r>
            <a:r>
              <a:rPr lang="en-US" altLang="ja-JP" sz="4535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4535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土</a:t>
            </a:r>
            <a:r>
              <a:rPr lang="en-US" altLang="ja-JP" sz="4535" kern="100" dirty="0">
                <a:ln w="9525" cap="flat" cmpd="sng" algn="ctr">
                  <a:solidFill>
                    <a:srgbClr val="FFFFFF"/>
                  </a:solidFill>
                  <a:prstDash val="solid"/>
                  <a:round/>
                </a:ln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669933" y="3925041"/>
            <a:ext cx="5253991" cy="87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88114" defTabSz="829361" eaLnBrk="0" fontAlgn="base" hangingPunct="0">
              <a:spcBef>
                <a:spcPct val="0"/>
              </a:spcBef>
              <a:spcAft>
                <a:spcPct val="0"/>
              </a:spcAft>
              <a:tabLst>
                <a:tab pos="1180687" algn="l"/>
              </a:tabLst>
            </a:pPr>
            <a:r>
              <a:rPr kumimoji="0" lang="ja-JP" altLang="ja-JP" sz="254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会場▶アソビーバナガノパーク</a:t>
            </a:r>
            <a:endParaRPr kumimoji="0" lang="ja-JP" altLang="ja-JP" sz="254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indent="488114" defTabSz="829361" eaLnBrk="0" fontAlgn="base" hangingPunct="0">
              <a:spcBef>
                <a:spcPct val="0"/>
              </a:spcBef>
              <a:spcAft>
                <a:spcPct val="0"/>
              </a:spcAft>
              <a:tabLst>
                <a:tab pos="1180687" algn="l"/>
              </a:tabLst>
            </a:pPr>
            <a:r>
              <a:rPr kumimoji="0" lang="ja-JP" altLang="ja-JP" sz="254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  <a:cs typeface="Times New Roman" panose="02020603050405020304" pitchFamily="18" charset="0"/>
              </a:rPr>
              <a:t>時間▶１０時～１２時</a:t>
            </a:r>
            <a:endParaRPr kumimoji="0" lang="ja-JP" altLang="ja-JP" sz="254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9" name="額縁 8"/>
          <p:cNvSpPr/>
          <p:nvPr/>
        </p:nvSpPr>
        <p:spPr>
          <a:xfrm>
            <a:off x="95250" y="6870006"/>
            <a:ext cx="2846284" cy="2956394"/>
          </a:xfrm>
          <a:prstGeom prst="bevel">
            <a:avLst>
              <a:gd name="adj" fmla="val 3421"/>
            </a:avLst>
          </a:prstGeom>
          <a:ln w="28575">
            <a:solidFill>
              <a:srgbClr val="00A84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2935" tIns="41468" rIns="82935" bIns="414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ja-JP" sz="1666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『</a:t>
            </a:r>
            <a:r>
              <a:rPr lang="ja-JP" altLang="en-US" sz="1666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音楽療法</a:t>
            </a:r>
            <a:r>
              <a:rPr lang="en-US" altLang="ja-JP" sz="1666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』</a:t>
            </a:r>
            <a:r>
              <a:rPr lang="ja-JP" altLang="en-US" sz="1666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体験♪</a:t>
            </a:r>
          </a:p>
          <a:p>
            <a:r>
              <a:rPr lang="ja-JP" altLang="en-US" sz="1666" dirty="0"/>
              <a:t>　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童謡や懐かしい曲で楽しく　脳を活性化！</a:t>
            </a:r>
          </a:p>
          <a:p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ぜひ、ご参加ください！</a:t>
            </a:r>
          </a:p>
          <a:p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１回目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endParaRPr lang="ja-JP" altLang="en-US" sz="145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２回目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</a:p>
          <a:p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　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00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～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11</a:t>
            </a:r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：</a:t>
            </a:r>
            <a:r>
              <a:rPr lang="en-US" altLang="ja-JP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40</a:t>
            </a:r>
            <a:endParaRPr lang="ja-JP" altLang="en-US" sz="145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45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篠ノ井橋病院</a:t>
            </a:r>
            <a:endParaRPr lang="en-US" altLang="ja-JP" sz="145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5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音楽療法士　大日方 侑子さん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B05A90BE-B877-5488-43B0-3BABB7247C9D}"/>
              </a:ext>
            </a:extLst>
          </p:cNvPr>
          <p:cNvSpPr txBox="1">
            <a:spLocks noChangeArrowheads="1"/>
          </p:cNvSpPr>
          <p:nvPr/>
        </p:nvSpPr>
        <p:spPr bwMode="auto">
          <a:xfrm rot="1600078">
            <a:off x="-685315" y="3415291"/>
            <a:ext cx="1978352" cy="68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67385" tIns="8063" rIns="67385" bIns="8063" numCol="1" anchor="t" anchorCtr="0" compatLnSpc="1">
            <a:prstTxWarp prst="textNoShape">
              <a:avLst/>
            </a:prstTxWarp>
          </a:bodyPr>
          <a:lstStyle/>
          <a:p>
            <a:pPr algn="ctr" defTabSz="82936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1633" dirty="0">
              <a:latin typeface="Arial" panose="020B0604020202020204" pitchFamily="34" charset="0"/>
            </a:endParaRPr>
          </a:p>
        </p:txBody>
      </p:sp>
      <p:sp>
        <p:nvSpPr>
          <p:cNvPr id="35" name="テキスト ボックス 1">
            <a:extLst>
              <a:ext uri="{FF2B5EF4-FFF2-40B4-BE49-F238E27FC236}">
                <a16:creationId xmlns:a16="http://schemas.microsoft.com/office/drawing/2014/main" id="{4D3BF911-D7D8-0021-6347-CE53FE389503}"/>
              </a:ext>
            </a:extLst>
          </p:cNvPr>
          <p:cNvSpPr txBox="1"/>
          <p:nvPr/>
        </p:nvSpPr>
        <p:spPr>
          <a:xfrm rot="2053976">
            <a:off x="-6460412" y="1857237"/>
            <a:ext cx="2598900" cy="629126"/>
          </a:xfrm>
          <a:prstGeom prst="rect">
            <a:avLst/>
          </a:prstGeom>
          <a:noFill/>
          <a:ln>
            <a:noFill/>
          </a:ln>
        </p:spPr>
        <p:txBody>
          <a:bodyPr rot="0" spcFirstLastPara="1" vert="horz" wrap="none" lIns="67385" tIns="8063" rIns="67385" bIns="8063" numCol="1" spcCol="0" rtlCol="0" fromWordArt="0" anchor="t" anchorCtr="0" forceAA="0" compatLnSpc="1">
            <a:prstTxWarp prst="textArchUp">
              <a:avLst>
                <a:gd name="adj" fmla="val 9314481"/>
              </a:avLst>
            </a:prstTxWarp>
            <a:noAutofit/>
          </a:bodyPr>
          <a:lstStyle/>
          <a:p>
            <a:pPr algn="ctr" defTabSz="82936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ja-JP" altLang="ja-JP" sz="5986" dirty="0">
              <a:latin typeface="Arial" panose="020B0604020202020204" pitchFamily="34" charset="0"/>
            </a:endParaRPr>
          </a:p>
        </p:txBody>
      </p:sp>
      <p:sp>
        <p:nvSpPr>
          <p:cNvPr id="11" name="雲形吹き出し 10"/>
          <p:cNvSpPr/>
          <p:nvPr/>
        </p:nvSpPr>
        <p:spPr>
          <a:xfrm>
            <a:off x="36357" y="41939"/>
            <a:ext cx="3497568" cy="895022"/>
          </a:xfrm>
          <a:prstGeom prst="cloudCallout">
            <a:avLst>
              <a:gd name="adj1" fmla="val 19148"/>
              <a:gd name="adj2" fmla="val 47872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61265" defTabSz="82936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ja-JP" altLang="en-US" sz="1400" dirty="0"/>
          </a:p>
        </p:txBody>
      </p:sp>
      <p:sp>
        <p:nvSpPr>
          <p:cNvPr id="36" name="雲形吹き出し 35"/>
          <p:cNvSpPr/>
          <p:nvPr/>
        </p:nvSpPr>
        <p:spPr>
          <a:xfrm>
            <a:off x="3731932" y="41939"/>
            <a:ext cx="3015108" cy="793995"/>
          </a:xfrm>
          <a:prstGeom prst="cloudCallout">
            <a:avLst>
              <a:gd name="adj1" fmla="val -13617"/>
              <a:gd name="adj2" fmla="val 62046"/>
            </a:avLst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829361" eaLnBrk="0" fontAlgn="base" hangingPunct="0">
              <a:spcBef>
                <a:spcPct val="0"/>
              </a:spcBef>
              <a:spcAft>
                <a:spcPct val="0"/>
              </a:spcAft>
            </a:pPr>
            <a:endParaRPr kumimoji="1" lang="ja-JP" altLang="en-US" sz="1400" dirty="0"/>
          </a:p>
        </p:txBody>
      </p:sp>
      <p:sp>
        <p:nvSpPr>
          <p:cNvPr id="21" name="正方形/長方形 20"/>
          <p:cNvSpPr/>
          <p:nvPr/>
        </p:nvSpPr>
        <p:spPr>
          <a:xfrm>
            <a:off x="484519" y="146183"/>
            <a:ext cx="272098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61265"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6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今はまだ必要ない？</a:t>
            </a:r>
            <a:endParaRPr kumimoji="0" lang="ja-JP" altLang="ja-JP" sz="1600" dirty="0"/>
          </a:p>
          <a:p>
            <a:pPr indent="115189"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12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いやいや！</a:t>
            </a:r>
            <a:endParaRPr kumimoji="0" lang="en-US" altLang="ja-JP" sz="1200" dirty="0">
              <a:solidFill>
                <a:srgbClr val="4472C4"/>
              </a:solidFill>
              <a:latin typeface="游明朝" panose="020204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pPr indent="115189"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en-US" sz="12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　　</a:t>
            </a:r>
            <a:r>
              <a:rPr kumimoji="0" lang="ja-JP" altLang="ja-JP" sz="12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その時に慌てないために</a:t>
            </a:r>
            <a:endParaRPr lang="ja-JP" altLang="en-US" sz="1200" dirty="0"/>
          </a:p>
        </p:txBody>
      </p:sp>
      <p:sp>
        <p:nvSpPr>
          <p:cNvPr id="37" name="額縁 36"/>
          <p:cNvSpPr/>
          <p:nvPr/>
        </p:nvSpPr>
        <p:spPr>
          <a:xfrm>
            <a:off x="3886200" y="4984936"/>
            <a:ext cx="2776428" cy="1723114"/>
          </a:xfrm>
          <a:prstGeom prst="bevel">
            <a:avLst>
              <a:gd name="adj" fmla="val 3421"/>
            </a:avLst>
          </a:prstGeom>
          <a:ln w="28575">
            <a:solidFill>
              <a:srgbClr val="00A84C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82935" tIns="41468" rIns="82935" bIns="4146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666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会場で</a:t>
            </a:r>
            <a:endParaRPr lang="en-US" altLang="ja-JP" sz="1666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666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相談できます！</a:t>
            </a:r>
            <a:endParaRPr lang="en-US" altLang="ja-JP" sz="1666" dirty="0"/>
          </a:p>
          <a:p>
            <a:pPr defTabSz="829361"/>
            <a:r>
              <a:rPr kumimoji="0" lang="ja-JP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★介護に関する心配や困り事</a:t>
            </a:r>
            <a:endParaRPr kumimoji="0" lang="en-US" altLang="ja-JP" sz="14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829361"/>
            <a:r>
              <a:rPr kumimoji="0" lang="ja-JP" altLang="en-US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0" lang="ja-JP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⇒</a:t>
            </a:r>
            <a:r>
              <a:rPr kumimoji="0" lang="en-US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地域包括支援センター</a:t>
            </a:r>
            <a:endParaRPr kumimoji="0" lang="en-US" altLang="ja-JP" sz="145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  <a:p>
            <a:pPr defTabSz="829361"/>
            <a:r>
              <a:rPr kumimoji="0" lang="ja-JP" altLang="en-US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　　　　　　　　　博愛の園</a:t>
            </a:r>
            <a:endParaRPr kumimoji="0" lang="ja-JP" altLang="ja-JP" sz="14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defTabSz="829361"/>
            <a:r>
              <a:rPr kumimoji="0" lang="ja-JP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★健康相談</a:t>
            </a:r>
            <a:r>
              <a:rPr kumimoji="0" lang="en-US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⇒</a:t>
            </a:r>
            <a:r>
              <a:rPr kumimoji="0" lang="en-US" altLang="ja-JP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 </a:t>
            </a:r>
            <a:r>
              <a:rPr kumimoji="0" lang="ja-JP" altLang="en-US" sz="145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保健センター</a:t>
            </a:r>
            <a:endParaRPr kumimoji="0" lang="ja-JP" altLang="ja-JP" sz="145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006213" y="7769034"/>
            <a:ext cx="3608567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主催：芋井地区住民自治協議会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協力：地域包括支援センター博愛の園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戸隠保健センター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協力事業者</a:t>
            </a:r>
            <a:r>
              <a:rPr lang="en-US" altLang="ja-JP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8" name="四角形: 角を丸くする 30">
            <a:extLst>
              <a:ext uri="{FF2B5EF4-FFF2-40B4-BE49-F238E27FC236}">
                <a16:creationId xmlns:a16="http://schemas.microsoft.com/office/drawing/2014/main" id="{82F52367-0551-CD59-F8FA-B2B0B2604D36}"/>
              </a:ext>
            </a:extLst>
          </p:cNvPr>
          <p:cNvSpPr/>
          <p:nvPr/>
        </p:nvSpPr>
        <p:spPr>
          <a:xfrm>
            <a:off x="5599854" y="5017495"/>
            <a:ext cx="1024748" cy="359988"/>
          </a:xfrm>
          <a:prstGeom prst="roundRect">
            <a:avLst>
              <a:gd name="adj" fmla="val 10333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51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中会議室</a:t>
            </a:r>
          </a:p>
        </p:txBody>
      </p:sp>
      <p:sp>
        <p:nvSpPr>
          <p:cNvPr id="39" name="角丸四角形 38"/>
          <p:cNvSpPr/>
          <p:nvPr/>
        </p:nvSpPr>
        <p:spPr>
          <a:xfrm>
            <a:off x="71910" y="5017495"/>
            <a:ext cx="3722088" cy="17196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展示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介護用ベッド・手すり・歩行器・杖</a:t>
            </a:r>
            <a:endParaRPr lang="en-US" altLang="ja-JP" sz="15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ポータブルトイレ・セニアカー</a:t>
            </a:r>
            <a:endParaRPr lang="en-US" altLang="ja-JP" sz="15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車いす・補聴器・災害用備蓄食品</a:t>
            </a:r>
            <a:endParaRPr lang="en-US" altLang="ja-JP" sz="15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嚥下用食品・オムツ・ＧＰＳ　　　　　　　　　</a:t>
            </a:r>
            <a:endParaRPr lang="en-US" altLang="ja-JP" sz="15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　　　　　　など</a:t>
            </a:r>
          </a:p>
        </p:txBody>
      </p:sp>
      <p:sp>
        <p:nvSpPr>
          <p:cNvPr id="41" name="角丸四角形 40"/>
          <p:cNvSpPr/>
          <p:nvPr/>
        </p:nvSpPr>
        <p:spPr>
          <a:xfrm>
            <a:off x="3296928" y="6804402"/>
            <a:ext cx="3062302" cy="69806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体験等</a:t>
            </a:r>
            <a:r>
              <a:rPr lang="en-US" altLang="ja-JP" sz="2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ja-JP" altLang="en-US" sz="15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歩行診断・血圧測定・健康相談　　　　　　　　　　　　　　　　　</a:t>
            </a:r>
          </a:p>
        </p:txBody>
      </p:sp>
      <p:sp>
        <p:nvSpPr>
          <p:cNvPr id="42" name="楕円 41"/>
          <p:cNvSpPr/>
          <p:nvPr/>
        </p:nvSpPr>
        <p:spPr>
          <a:xfrm>
            <a:off x="4208830" y="192211"/>
            <a:ext cx="254000" cy="2546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3" name="楕円 42"/>
          <p:cNvSpPr/>
          <p:nvPr/>
        </p:nvSpPr>
        <p:spPr>
          <a:xfrm>
            <a:off x="4816770" y="192210"/>
            <a:ext cx="254000" cy="2546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44" name="楕円 43"/>
          <p:cNvSpPr/>
          <p:nvPr/>
        </p:nvSpPr>
        <p:spPr>
          <a:xfrm>
            <a:off x="5633331" y="192209"/>
            <a:ext cx="254000" cy="254635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3524986" y="166397"/>
            <a:ext cx="3429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6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見て　試して　触れて</a:t>
            </a:r>
            <a:endParaRPr kumimoji="0" lang="ja-JP" altLang="ja-JP" sz="1600" dirty="0"/>
          </a:p>
          <a:p>
            <a:pPr algn="ctr" defTabSz="82936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ja-JP" altLang="ja-JP" sz="16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比べてみましょう</a:t>
            </a:r>
            <a:r>
              <a:rPr kumimoji="0" lang="ja-JP" altLang="en-US" sz="1600" dirty="0">
                <a:solidFill>
                  <a:srgbClr val="4472C4"/>
                </a:solidFill>
                <a:latin typeface="游明朝" panose="020204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！</a:t>
            </a:r>
            <a:endParaRPr lang="ja-JP" altLang="en-US" sz="1600" dirty="0"/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9A8400C8-E9FD-85F0-2D8B-CD7E53D60B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96928" y="8846206"/>
            <a:ext cx="978302" cy="339016"/>
          </a:xfrm>
          <a:prstGeom prst="rect">
            <a:avLst/>
          </a:prstGeom>
        </p:spPr>
      </p:pic>
      <p:pic>
        <p:nvPicPr>
          <p:cNvPr id="28" name="図 27">
            <a:extLst>
              <a:ext uri="{FF2B5EF4-FFF2-40B4-BE49-F238E27FC236}">
                <a16:creationId xmlns:a16="http://schemas.microsoft.com/office/drawing/2014/main" id="{D83FCB74-4112-DE19-56B6-42DA8220C1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2296" y="9208072"/>
            <a:ext cx="1045434" cy="275115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0079D22E-81F4-F856-61E3-B2250C58BD7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2353" y="9227253"/>
            <a:ext cx="1142079" cy="277557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A716AFAD-A661-140C-3E64-EBDCBAD7B68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4917" y="8846206"/>
            <a:ext cx="1197854" cy="25258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6724" t="5696" r="2821"/>
          <a:stretch/>
        </p:blipFill>
        <p:spPr>
          <a:xfrm>
            <a:off x="5920641" y="7530435"/>
            <a:ext cx="547688" cy="604581"/>
          </a:xfrm>
          <a:prstGeom prst="rect">
            <a:avLst/>
          </a:prstGeom>
        </p:spPr>
      </p:pic>
      <p:sp>
        <p:nvSpPr>
          <p:cNvPr id="6" name="テキスト ボックス 48">
            <a:extLst>
              <a:ext uri="{FF2B5EF4-FFF2-40B4-BE49-F238E27FC236}">
                <a16:creationId xmlns:a16="http://schemas.microsoft.com/office/drawing/2014/main" id="{4B6F75FF-BE56-7152-A692-F4C889BD6945}"/>
              </a:ext>
            </a:extLst>
          </p:cNvPr>
          <p:cNvSpPr txBox="1"/>
          <p:nvPr/>
        </p:nvSpPr>
        <p:spPr>
          <a:xfrm rot="1197576">
            <a:off x="4950243" y="2674749"/>
            <a:ext cx="1838659" cy="696795"/>
          </a:xfrm>
          <a:prstGeom prst="wedgeRoundRectCallout">
            <a:avLst>
              <a:gd name="adj1" fmla="val 16850"/>
              <a:gd name="adj2" fmla="val 66278"/>
              <a:gd name="adj3" fmla="val 16667"/>
            </a:avLst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アンケート提出で、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サンプル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プレゼント！</a:t>
            </a:r>
            <a:endParaRPr lang="en-US" altLang="ja-JP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先着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</a:t>
            </a:r>
            <a:r>
              <a:rPr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名</a:t>
            </a:r>
            <a:r>
              <a:rPr lang="en-US" altLang="ja-JP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58442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図 59">
            <a:extLst>
              <a:ext uri="{FF2B5EF4-FFF2-40B4-BE49-F238E27FC236}">
                <a16:creationId xmlns:a16="http://schemas.microsoft.com/office/drawing/2014/main" id="{9B113D49-50C1-CE9B-FF0D-C9A0BC97775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618413" y="8295038"/>
            <a:ext cx="1693128" cy="1555799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DBA54B33-2644-33F5-A018-C9F515DA733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rcRect/>
          <a:stretch/>
        </p:blipFill>
        <p:spPr>
          <a:xfrm>
            <a:off x="4003611" y="3798400"/>
            <a:ext cx="1540340" cy="1153559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F54EA45A-A647-74FF-437A-859B74AA3A56}"/>
              </a:ext>
            </a:extLst>
          </p:cNvPr>
          <p:cNvSpPr/>
          <p:nvPr/>
        </p:nvSpPr>
        <p:spPr>
          <a:xfrm>
            <a:off x="155504" y="903531"/>
            <a:ext cx="5381178" cy="644747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66"/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AEB3D127-61FB-298A-2705-E4FC91E70010}"/>
              </a:ext>
            </a:extLst>
          </p:cNvPr>
          <p:cNvSpPr/>
          <p:nvPr/>
        </p:nvSpPr>
        <p:spPr>
          <a:xfrm>
            <a:off x="177103" y="116233"/>
            <a:ext cx="6525394" cy="682989"/>
          </a:xfrm>
          <a:prstGeom prst="roundRect">
            <a:avLst>
              <a:gd name="adj" fmla="val 50000"/>
            </a:avLst>
          </a:prstGeom>
          <a:solidFill>
            <a:schemeClr val="accent5">
              <a:lumMod val="20000"/>
              <a:lumOff val="80000"/>
            </a:schemeClr>
          </a:solidFill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177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会場案内</a:t>
            </a:r>
            <a:endParaRPr lang="en-US" altLang="ja-JP" sz="2177" b="1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1666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（ご自宅をイメージして福祉用具を会場に配置します）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B85E37F-4CC3-7050-0B8D-F19C60570FB2}"/>
              </a:ext>
            </a:extLst>
          </p:cNvPr>
          <p:cNvSpPr/>
          <p:nvPr/>
        </p:nvSpPr>
        <p:spPr>
          <a:xfrm>
            <a:off x="5287801" y="5715628"/>
            <a:ext cx="518346" cy="11101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66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出入口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785E2ED9-06EE-910C-56D4-B7425FFD3841}"/>
              </a:ext>
            </a:extLst>
          </p:cNvPr>
          <p:cNvCxnSpPr/>
          <p:nvPr/>
        </p:nvCxnSpPr>
        <p:spPr>
          <a:xfrm>
            <a:off x="5330783" y="6835703"/>
            <a:ext cx="43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テキスト ボックス 45">
            <a:extLst>
              <a:ext uri="{FF2B5EF4-FFF2-40B4-BE49-F238E27FC236}">
                <a16:creationId xmlns:a16="http://schemas.microsoft.com/office/drawing/2014/main" id="{3E6881E9-C813-4B9B-A91D-09C61F16BF41}"/>
              </a:ext>
            </a:extLst>
          </p:cNvPr>
          <p:cNvSpPr txBox="1"/>
          <p:nvPr/>
        </p:nvSpPr>
        <p:spPr>
          <a:xfrm>
            <a:off x="5562600" y="4709559"/>
            <a:ext cx="1257873" cy="57215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・玄関手すり</a:t>
            </a:r>
          </a:p>
        </p:txBody>
      </p:sp>
      <p:pic>
        <p:nvPicPr>
          <p:cNvPr id="42" name="図 41">
            <a:extLst>
              <a:ext uri="{FF2B5EF4-FFF2-40B4-BE49-F238E27FC236}">
                <a16:creationId xmlns:a16="http://schemas.microsoft.com/office/drawing/2014/main" id="{09D6F129-446F-783F-6047-FE500921F6F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24143" y="4953000"/>
            <a:ext cx="1110938" cy="1277578"/>
          </a:xfrm>
          <a:prstGeom prst="rect">
            <a:avLst/>
          </a:prstGeom>
        </p:spPr>
      </p:pic>
      <p:sp>
        <p:nvSpPr>
          <p:cNvPr id="10" name="テキスト ボックス 43">
            <a:extLst>
              <a:ext uri="{FF2B5EF4-FFF2-40B4-BE49-F238E27FC236}">
                <a16:creationId xmlns:a16="http://schemas.microsoft.com/office/drawing/2014/main" id="{120304D4-3DA0-4BE4-B751-D9B6AA34D5A9}"/>
              </a:ext>
            </a:extLst>
          </p:cNvPr>
          <p:cNvSpPr txBox="1"/>
          <p:nvPr/>
        </p:nvSpPr>
        <p:spPr>
          <a:xfrm>
            <a:off x="3763541" y="3174550"/>
            <a:ext cx="2163951" cy="39739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ポータブルトイレ</a:t>
            </a:r>
          </a:p>
        </p:txBody>
      </p:sp>
      <p:pic>
        <p:nvPicPr>
          <p:cNvPr id="12" name="図 11">
            <a:extLst>
              <a:ext uri="{FF2B5EF4-FFF2-40B4-BE49-F238E27FC236}">
                <a16:creationId xmlns:a16="http://schemas.microsoft.com/office/drawing/2014/main" id="{55A048DC-E22F-2074-F8EA-60D2421AAF5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470878" y="2394732"/>
            <a:ext cx="895586" cy="895586"/>
          </a:xfrm>
          <a:prstGeom prst="rect">
            <a:avLst/>
          </a:prstGeom>
          <a:ln>
            <a:noFill/>
          </a:ln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647E3E2A-0B88-2AE2-A78E-1ED705949A8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73878" y="3607022"/>
            <a:ext cx="413237" cy="888386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ECB7902E-0741-7E01-3ABC-EFB80E689C0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2060" y="2240143"/>
            <a:ext cx="1020853" cy="967578"/>
          </a:xfrm>
          <a:prstGeom prst="rect">
            <a:avLst/>
          </a:prstGeom>
        </p:spPr>
      </p:pic>
      <p:sp>
        <p:nvSpPr>
          <p:cNvPr id="18" name="テキスト ボックス 65">
            <a:extLst>
              <a:ext uri="{FF2B5EF4-FFF2-40B4-BE49-F238E27FC236}">
                <a16:creationId xmlns:a16="http://schemas.microsoft.com/office/drawing/2014/main" id="{8BEDDF71-3641-49E4-B3B6-6B605321B7B5}"/>
              </a:ext>
            </a:extLst>
          </p:cNvPr>
          <p:cNvSpPr txBox="1"/>
          <p:nvPr/>
        </p:nvSpPr>
        <p:spPr>
          <a:xfrm>
            <a:off x="139309" y="1899983"/>
            <a:ext cx="1254828" cy="21673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・歩行器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84656F3-6C62-42A9-8ED0-7242873FC782}"/>
              </a:ext>
            </a:extLst>
          </p:cNvPr>
          <p:cNvCxnSpPr/>
          <p:nvPr/>
        </p:nvCxnSpPr>
        <p:spPr>
          <a:xfrm flipV="1">
            <a:off x="1369520" y="1963441"/>
            <a:ext cx="10079" cy="2980487"/>
          </a:xfrm>
          <a:prstGeom prst="straightConnector1">
            <a:avLst/>
          </a:prstGeom>
          <a:ln w="28575">
            <a:solidFill>
              <a:schemeClr val="tx1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40">
            <a:extLst>
              <a:ext uri="{FF2B5EF4-FFF2-40B4-BE49-F238E27FC236}">
                <a16:creationId xmlns:a16="http://schemas.microsoft.com/office/drawing/2014/main" id="{9B5EEBA4-50F3-4448-AFEC-69A19371BCDC}"/>
              </a:ext>
            </a:extLst>
          </p:cNvPr>
          <p:cNvSpPr txBox="1"/>
          <p:nvPr/>
        </p:nvSpPr>
        <p:spPr>
          <a:xfrm>
            <a:off x="1958627" y="5859298"/>
            <a:ext cx="1694005" cy="57594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・セニアカー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・車いす</a:t>
            </a:r>
          </a:p>
        </p:txBody>
      </p:sp>
      <p:pic>
        <p:nvPicPr>
          <p:cNvPr id="21" name="図 20">
            <a:extLst>
              <a:ext uri="{FF2B5EF4-FFF2-40B4-BE49-F238E27FC236}">
                <a16:creationId xmlns:a16="http://schemas.microsoft.com/office/drawing/2014/main" id="{EBBF6BB6-57B2-50F7-03EC-B521A0C08F24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2618311" y="6373312"/>
            <a:ext cx="890621" cy="759454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7F1DDFC5-85C9-D4CE-D892-1B954745B28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565071" y="6373312"/>
            <a:ext cx="983575" cy="779161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461F3CFD-1343-C479-C6BF-04FF6695D66F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819297" y="5464291"/>
            <a:ext cx="1895041" cy="399593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FF5CD95C-22DA-5B86-E5D8-80D8F06CD38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99664" y="3113172"/>
            <a:ext cx="1712821" cy="450742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5D01B519-892C-D399-6817-B419D158802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4303597" y="1417370"/>
            <a:ext cx="1105804" cy="796236"/>
          </a:xfrm>
          <a:prstGeom prst="rect">
            <a:avLst/>
          </a:prstGeom>
        </p:spPr>
      </p:pic>
      <p:sp>
        <p:nvSpPr>
          <p:cNvPr id="26" name="テキスト ボックス 69">
            <a:extLst>
              <a:ext uri="{FF2B5EF4-FFF2-40B4-BE49-F238E27FC236}">
                <a16:creationId xmlns:a16="http://schemas.microsoft.com/office/drawing/2014/main" id="{8174890F-089E-FB09-A7E6-F9D92DEAF0A5}"/>
              </a:ext>
            </a:extLst>
          </p:cNvPr>
          <p:cNvSpPr txBox="1"/>
          <p:nvPr/>
        </p:nvSpPr>
        <p:spPr>
          <a:xfrm>
            <a:off x="3976431" y="2180667"/>
            <a:ext cx="1859401" cy="254670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介護用ベッド</a:t>
            </a:r>
          </a:p>
        </p:txBody>
      </p:sp>
      <p:pic>
        <p:nvPicPr>
          <p:cNvPr id="27" name="図 26">
            <a:extLst>
              <a:ext uri="{FF2B5EF4-FFF2-40B4-BE49-F238E27FC236}">
                <a16:creationId xmlns:a16="http://schemas.microsoft.com/office/drawing/2014/main" id="{6DF5946F-15E2-C393-AF50-2390D4F0570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895376" y="2457885"/>
            <a:ext cx="1637923" cy="398061"/>
          </a:xfrm>
          <a:prstGeom prst="rect">
            <a:avLst/>
          </a:prstGeom>
        </p:spPr>
      </p:pic>
      <p:pic>
        <p:nvPicPr>
          <p:cNvPr id="29" name="図 28">
            <a:extLst>
              <a:ext uri="{FF2B5EF4-FFF2-40B4-BE49-F238E27FC236}">
                <a16:creationId xmlns:a16="http://schemas.microsoft.com/office/drawing/2014/main" id="{CCC172DE-364A-45B0-29B8-E374428515A0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059812" y="4760572"/>
            <a:ext cx="1123786" cy="389430"/>
          </a:xfrm>
          <a:prstGeom prst="rect">
            <a:avLst/>
          </a:prstGeom>
        </p:spPr>
      </p:pic>
      <p:sp>
        <p:nvSpPr>
          <p:cNvPr id="30" name="テキスト ボックス 26">
            <a:extLst>
              <a:ext uri="{FF2B5EF4-FFF2-40B4-BE49-F238E27FC236}">
                <a16:creationId xmlns:a16="http://schemas.microsoft.com/office/drawing/2014/main" id="{47AB1BC2-4D34-41E8-AB3F-E0384766D22E}"/>
              </a:ext>
            </a:extLst>
          </p:cNvPr>
          <p:cNvSpPr txBox="1"/>
          <p:nvPr/>
        </p:nvSpPr>
        <p:spPr>
          <a:xfrm>
            <a:off x="4110083" y="4865325"/>
            <a:ext cx="1657720" cy="87830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・災害用品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・嚥下用食品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・オムツ等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004286" y="912078"/>
            <a:ext cx="3746746" cy="2966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ステージ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6" name="テキスト ボックス 51">
            <a:extLst>
              <a:ext uri="{FF2B5EF4-FFF2-40B4-BE49-F238E27FC236}">
                <a16:creationId xmlns:a16="http://schemas.microsoft.com/office/drawing/2014/main" id="{7E7F88D0-F050-4BDF-BC4A-AD7E38CA383F}"/>
              </a:ext>
            </a:extLst>
          </p:cNvPr>
          <p:cNvSpPr txBox="1"/>
          <p:nvPr/>
        </p:nvSpPr>
        <p:spPr>
          <a:xfrm>
            <a:off x="2477238" y="1578175"/>
            <a:ext cx="1009735" cy="35718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音楽療法</a:t>
            </a:r>
          </a:p>
        </p:txBody>
      </p:sp>
      <p:sp>
        <p:nvSpPr>
          <p:cNvPr id="37" name="弦 36">
            <a:extLst>
              <a:ext uri="{FF2B5EF4-FFF2-40B4-BE49-F238E27FC236}">
                <a16:creationId xmlns:a16="http://schemas.microsoft.com/office/drawing/2014/main" id="{064B890E-CAD3-45FD-9EBD-018186192B18}"/>
              </a:ext>
            </a:extLst>
          </p:cNvPr>
          <p:cNvSpPr/>
          <p:nvPr/>
        </p:nvSpPr>
        <p:spPr>
          <a:xfrm rot="17421576">
            <a:off x="2516131" y="1914173"/>
            <a:ext cx="171342" cy="182860"/>
          </a:xfrm>
          <a:prstGeom prst="chord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98"/>
          </a:p>
        </p:txBody>
      </p:sp>
      <p:sp>
        <p:nvSpPr>
          <p:cNvPr id="38" name="弦 37">
            <a:extLst>
              <a:ext uri="{FF2B5EF4-FFF2-40B4-BE49-F238E27FC236}">
                <a16:creationId xmlns:a16="http://schemas.microsoft.com/office/drawing/2014/main" id="{B14BF790-1C00-4F57-8D09-4C5103500C44}"/>
              </a:ext>
            </a:extLst>
          </p:cNvPr>
          <p:cNvSpPr/>
          <p:nvPr/>
        </p:nvSpPr>
        <p:spPr>
          <a:xfrm rot="15692908">
            <a:off x="3202567" y="1912248"/>
            <a:ext cx="172782" cy="182860"/>
          </a:xfrm>
          <a:prstGeom prst="chord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98"/>
          </a:p>
        </p:txBody>
      </p:sp>
      <p:sp>
        <p:nvSpPr>
          <p:cNvPr id="39" name="弦 38">
            <a:extLst>
              <a:ext uri="{FF2B5EF4-FFF2-40B4-BE49-F238E27FC236}">
                <a16:creationId xmlns:a16="http://schemas.microsoft.com/office/drawing/2014/main" id="{1DF52C5A-B217-4FEA-8051-35D5A715DECE}"/>
              </a:ext>
            </a:extLst>
          </p:cNvPr>
          <p:cNvSpPr/>
          <p:nvPr/>
        </p:nvSpPr>
        <p:spPr>
          <a:xfrm rot="14734209">
            <a:off x="3438990" y="1697402"/>
            <a:ext cx="171342" cy="182860"/>
          </a:xfrm>
          <a:prstGeom prst="chord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98"/>
          </a:p>
        </p:txBody>
      </p:sp>
      <p:sp>
        <p:nvSpPr>
          <p:cNvPr id="40" name="弦 39">
            <a:extLst>
              <a:ext uri="{FF2B5EF4-FFF2-40B4-BE49-F238E27FC236}">
                <a16:creationId xmlns:a16="http://schemas.microsoft.com/office/drawing/2014/main" id="{597FECD1-968E-401B-BF79-74B92FEC679A}"/>
              </a:ext>
            </a:extLst>
          </p:cNvPr>
          <p:cNvSpPr/>
          <p:nvPr/>
        </p:nvSpPr>
        <p:spPr>
          <a:xfrm rot="17421576">
            <a:off x="2872438" y="1936034"/>
            <a:ext cx="172782" cy="182860"/>
          </a:xfrm>
          <a:prstGeom prst="chord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98"/>
          </a:p>
        </p:txBody>
      </p:sp>
      <p:sp>
        <p:nvSpPr>
          <p:cNvPr id="41" name="弦 40">
            <a:extLst>
              <a:ext uri="{FF2B5EF4-FFF2-40B4-BE49-F238E27FC236}">
                <a16:creationId xmlns:a16="http://schemas.microsoft.com/office/drawing/2014/main" id="{4BF76FD7-5524-4BCF-B3AE-733479859171}"/>
              </a:ext>
            </a:extLst>
          </p:cNvPr>
          <p:cNvSpPr/>
          <p:nvPr/>
        </p:nvSpPr>
        <p:spPr>
          <a:xfrm rot="464682">
            <a:off x="2108741" y="1420433"/>
            <a:ext cx="171342" cy="182861"/>
          </a:xfrm>
          <a:prstGeom prst="chord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98"/>
          </a:p>
        </p:txBody>
      </p:sp>
      <p:sp>
        <p:nvSpPr>
          <p:cNvPr id="44" name="弦 43">
            <a:extLst>
              <a:ext uri="{FF2B5EF4-FFF2-40B4-BE49-F238E27FC236}">
                <a16:creationId xmlns:a16="http://schemas.microsoft.com/office/drawing/2014/main" id="{70553DDF-6278-4404-B278-CC13D8C17E79}"/>
              </a:ext>
            </a:extLst>
          </p:cNvPr>
          <p:cNvSpPr/>
          <p:nvPr/>
        </p:nvSpPr>
        <p:spPr>
          <a:xfrm rot="12724439">
            <a:off x="3535314" y="1395898"/>
            <a:ext cx="172782" cy="182861"/>
          </a:xfrm>
          <a:prstGeom prst="chord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98"/>
          </a:p>
        </p:txBody>
      </p:sp>
      <p:sp>
        <p:nvSpPr>
          <p:cNvPr id="47" name="弦 46">
            <a:extLst>
              <a:ext uri="{FF2B5EF4-FFF2-40B4-BE49-F238E27FC236}">
                <a16:creationId xmlns:a16="http://schemas.microsoft.com/office/drawing/2014/main" id="{19AB1FFB-8C5C-450F-89CE-1816EED1B86C}"/>
              </a:ext>
            </a:extLst>
          </p:cNvPr>
          <p:cNvSpPr/>
          <p:nvPr/>
        </p:nvSpPr>
        <p:spPr>
          <a:xfrm rot="20135999">
            <a:off x="2224466" y="1723611"/>
            <a:ext cx="172782" cy="182860"/>
          </a:xfrm>
          <a:prstGeom prst="chord">
            <a:avLst/>
          </a:prstGeom>
          <a:noFill/>
          <a:ln w="190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ja-JP" altLang="en-US" sz="998"/>
          </a:p>
        </p:txBody>
      </p:sp>
      <p:pic>
        <p:nvPicPr>
          <p:cNvPr id="56" name="図 55">
            <a:extLst>
              <a:ext uri="{FF2B5EF4-FFF2-40B4-BE49-F238E27FC236}">
                <a16:creationId xmlns:a16="http://schemas.microsoft.com/office/drawing/2014/main" id="{12493AEB-A756-4004-8512-540EC436C874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77238" y="1152180"/>
            <a:ext cx="907105" cy="584579"/>
          </a:xfrm>
          <a:prstGeom prst="rect">
            <a:avLst/>
          </a:prstGeom>
          <a:ln>
            <a:noFill/>
          </a:ln>
        </p:spPr>
      </p:pic>
      <p:sp>
        <p:nvSpPr>
          <p:cNvPr id="58" name="テキスト ボックス 56">
            <a:extLst>
              <a:ext uri="{FF2B5EF4-FFF2-40B4-BE49-F238E27FC236}">
                <a16:creationId xmlns:a16="http://schemas.microsoft.com/office/drawing/2014/main" id="{12A96DB8-77F6-1B7D-DA10-4C06FD42FCB1}"/>
              </a:ext>
            </a:extLst>
          </p:cNvPr>
          <p:cNvSpPr txBox="1"/>
          <p:nvPr/>
        </p:nvSpPr>
        <p:spPr>
          <a:xfrm>
            <a:off x="80866" y="7421243"/>
            <a:ext cx="2687633" cy="2407141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b" anchorCtr="1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829361">
              <a:defRPr/>
            </a:pPr>
            <a:r>
              <a:rPr lang="en-US" altLang="ja-JP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lang="ja-JP" altLang="en-US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退院してからの生活が心配</a:t>
            </a:r>
            <a:r>
              <a:rPr lang="en-US" altLang="ja-JP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｣</a:t>
            </a:r>
          </a:p>
          <a:p>
            <a:pPr defTabSz="829361">
              <a:defRPr/>
            </a:pPr>
            <a:r>
              <a:rPr lang="en-US" altLang="ja-JP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｢</a:t>
            </a:r>
            <a:r>
              <a:rPr lang="ja-JP" altLang="en-US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両親が高齢で離れていて心配」などなど</a:t>
            </a:r>
            <a:endParaRPr lang="en-US" altLang="ja-JP" sz="13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829361">
              <a:defRPr/>
            </a:pPr>
            <a:r>
              <a:rPr lang="ja-JP" altLang="ja-JP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介護に関する</a:t>
            </a:r>
            <a:r>
              <a:rPr lang="ja-JP" altLang="en-US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総合的なご相談は</a:t>
            </a:r>
            <a:endParaRPr lang="en-US" altLang="ja-JP" sz="13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defTabSz="829361">
              <a:defRPr/>
            </a:pPr>
            <a:r>
              <a:rPr lang="ja-JP" altLang="en-US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地域包括支援センター博愛の園まで　☎</a:t>
            </a:r>
            <a:r>
              <a:rPr lang="en-US" altLang="ja-JP" sz="135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026-256-6530</a:t>
            </a:r>
            <a:endParaRPr lang="ja-JP" altLang="ja-JP" sz="135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1" name="フリーフォーム 60"/>
          <p:cNvSpPr/>
          <p:nvPr/>
        </p:nvSpPr>
        <p:spPr>
          <a:xfrm>
            <a:off x="5562600" y="6362700"/>
            <a:ext cx="1021080" cy="1647268"/>
          </a:xfrm>
          <a:custGeom>
            <a:avLst/>
            <a:gdLst>
              <a:gd name="connsiteX0" fmla="*/ 152400 w 1028700"/>
              <a:gd name="connsiteY0" fmla="*/ 7620 h 1950720"/>
              <a:gd name="connsiteX1" fmla="*/ 1005840 w 1028700"/>
              <a:gd name="connsiteY1" fmla="*/ 0 h 1950720"/>
              <a:gd name="connsiteX2" fmla="*/ 1028700 w 1028700"/>
              <a:gd name="connsiteY2" fmla="*/ 1470660 h 1950720"/>
              <a:gd name="connsiteX3" fmla="*/ 708660 w 1028700"/>
              <a:gd name="connsiteY3" fmla="*/ 1920240 h 1950720"/>
              <a:gd name="connsiteX4" fmla="*/ 0 w 1028700"/>
              <a:gd name="connsiteY4" fmla="*/ 1950720 h 1950720"/>
              <a:gd name="connsiteX0" fmla="*/ 152400 w 1028700"/>
              <a:gd name="connsiteY0" fmla="*/ 7620 h 1920240"/>
              <a:gd name="connsiteX1" fmla="*/ 1005840 w 1028700"/>
              <a:gd name="connsiteY1" fmla="*/ 0 h 1920240"/>
              <a:gd name="connsiteX2" fmla="*/ 1028700 w 1028700"/>
              <a:gd name="connsiteY2" fmla="*/ 1470660 h 1920240"/>
              <a:gd name="connsiteX3" fmla="*/ 708660 w 1028700"/>
              <a:gd name="connsiteY3" fmla="*/ 1920240 h 1920240"/>
              <a:gd name="connsiteX4" fmla="*/ 0 w 1028700"/>
              <a:gd name="connsiteY4" fmla="*/ 1912620 h 1920240"/>
              <a:gd name="connsiteX0" fmla="*/ 144780 w 1021080"/>
              <a:gd name="connsiteY0" fmla="*/ 7620 h 1927860"/>
              <a:gd name="connsiteX1" fmla="*/ 998220 w 1021080"/>
              <a:gd name="connsiteY1" fmla="*/ 0 h 1927860"/>
              <a:gd name="connsiteX2" fmla="*/ 1021080 w 1021080"/>
              <a:gd name="connsiteY2" fmla="*/ 1470660 h 1927860"/>
              <a:gd name="connsiteX3" fmla="*/ 701040 w 1021080"/>
              <a:gd name="connsiteY3" fmla="*/ 1920240 h 1927860"/>
              <a:gd name="connsiteX4" fmla="*/ 0 w 1021080"/>
              <a:gd name="connsiteY4" fmla="*/ 1927860 h 1927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080" h="1927860">
                <a:moveTo>
                  <a:pt x="144780" y="7620"/>
                </a:moveTo>
                <a:lnTo>
                  <a:pt x="998220" y="0"/>
                </a:lnTo>
                <a:lnTo>
                  <a:pt x="1021080" y="1470660"/>
                </a:lnTo>
                <a:lnTo>
                  <a:pt x="701040" y="1920240"/>
                </a:lnTo>
                <a:lnTo>
                  <a:pt x="0" y="192786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テキスト ボックス 31">
            <a:extLst>
              <a:ext uri="{FF2B5EF4-FFF2-40B4-BE49-F238E27FC236}">
                <a16:creationId xmlns:a16="http://schemas.microsoft.com/office/drawing/2014/main" id="{AF7DD289-4A4B-4F5A-9AAC-B97BEC7B7AD5}"/>
              </a:ext>
            </a:extLst>
          </p:cNvPr>
          <p:cNvSpPr txBox="1"/>
          <p:nvPr/>
        </p:nvSpPr>
        <p:spPr>
          <a:xfrm>
            <a:off x="4011528" y="6554933"/>
            <a:ext cx="1158396" cy="675366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17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歩行診断</a:t>
            </a:r>
            <a:endParaRPr lang="en-US" altLang="ja-JP" sz="17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l"/>
            <a:r>
              <a:rPr lang="ja-JP" altLang="en-US" sz="17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測定結果</a:t>
            </a:r>
            <a:endParaRPr lang="en-US" altLang="ja-JP" sz="17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endParaRPr lang="ja-JP" altLang="en-US" sz="17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DC635BA7-1737-497E-9DD1-7FA7DB81BBC2}"/>
              </a:ext>
            </a:extLst>
          </p:cNvPr>
          <p:cNvCxnSpPr/>
          <p:nvPr/>
        </p:nvCxnSpPr>
        <p:spPr>
          <a:xfrm>
            <a:off x="376720" y="6489861"/>
            <a:ext cx="597486" cy="5884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39">
            <a:extLst>
              <a:ext uri="{FF2B5EF4-FFF2-40B4-BE49-F238E27FC236}">
                <a16:creationId xmlns:a16="http://schemas.microsoft.com/office/drawing/2014/main" id="{CDFE9BDB-AA5E-8F9D-6624-E52548D59D8D}"/>
              </a:ext>
            </a:extLst>
          </p:cNvPr>
          <p:cNvSpPr txBox="1"/>
          <p:nvPr/>
        </p:nvSpPr>
        <p:spPr>
          <a:xfrm>
            <a:off x="1732664" y="3567324"/>
            <a:ext cx="2118900" cy="894360"/>
          </a:xfrm>
          <a:prstGeom prst="wedgeRoundRectCallout">
            <a:avLst>
              <a:gd name="adj1" fmla="val -22233"/>
              <a:gd name="adj2" fmla="val 77041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メーカー担当者から詳しく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説明も！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最新の福祉用具を気軽に</a:t>
            </a:r>
            <a:endParaRPr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お試し！</a:t>
            </a:r>
          </a:p>
        </p:txBody>
      </p:sp>
      <p:pic>
        <p:nvPicPr>
          <p:cNvPr id="69" name="図 68">
            <a:extLst>
              <a:ext uri="{FF2B5EF4-FFF2-40B4-BE49-F238E27FC236}">
                <a16:creationId xmlns:a16="http://schemas.microsoft.com/office/drawing/2014/main" id="{1F8DEF0E-094E-856B-53FC-6694A7AAE343}"/>
              </a:ext>
            </a:extLst>
          </p:cNvPr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109572" y="4788164"/>
            <a:ext cx="576643" cy="504353"/>
          </a:xfrm>
          <a:prstGeom prst="rect">
            <a:avLst/>
          </a:prstGeom>
        </p:spPr>
      </p:pic>
      <p:sp>
        <p:nvSpPr>
          <p:cNvPr id="70" name="テキスト ボックス 65">
            <a:extLst>
              <a:ext uri="{FF2B5EF4-FFF2-40B4-BE49-F238E27FC236}">
                <a16:creationId xmlns:a16="http://schemas.microsoft.com/office/drawing/2014/main" id="{8BEDDF71-3641-49E4-B3B6-6B605321B7B5}"/>
              </a:ext>
            </a:extLst>
          </p:cNvPr>
          <p:cNvSpPr txBox="1"/>
          <p:nvPr/>
        </p:nvSpPr>
        <p:spPr>
          <a:xfrm>
            <a:off x="802769" y="4937352"/>
            <a:ext cx="1116000" cy="396000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7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歩行診断</a:t>
            </a:r>
            <a:endParaRPr lang="en-US" altLang="ja-JP" sz="17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2E822508-63F6-4572-971C-EF9FD91E7C5A}"/>
              </a:ext>
            </a:extLst>
          </p:cNvPr>
          <p:cNvCxnSpPr/>
          <p:nvPr/>
        </p:nvCxnSpPr>
        <p:spPr>
          <a:xfrm>
            <a:off x="5806147" y="7868374"/>
            <a:ext cx="85958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47">
            <a:extLst>
              <a:ext uri="{FF2B5EF4-FFF2-40B4-BE49-F238E27FC236}">
                <a16:creationId xmlns:a16="http://schemas.microsoft.com/office/drawing/2014/main" id="{2C944BAC-6106-4715-88CC-DD0D9542E32C}"/>
              </a:ext>
            </a:extLst>
          </p:cNvPr>
          <p:cNvSpPr txBox="1"/>
          <p:nvPr/>
        </p:nvSpPr>
        <p:spPr>
          <a:xfrm>
            <a:off x="5250458" y="7487633"/>
            <a:ext cx="1274502" cy="55977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中会議室へ</a:t>
            </a:r>
          </a:p>
        </p:txBody>
      </p: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785E2ED9-06EE-910C-56D4-B7425FFD3841}"/>
              </a:ext>
            </a:extLst>
          </p:cNvPr>
          <p:cNvCxnSpPr/>
          <p:nvPr/>
        </p:nvCxnSpPr>
        <p:spPr>
          <a:xfrm>
            <a:off x="5311219" y="5706862"/>
            <a:ext cx="432000" cy="0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テキスト ボックス 65">
            <a:extLst>
              <a:ext uri="{FF2B5EF4-FFF2-40B4-BE49-F238E27FC236}">
                <a16:creationId xmlns:a16="http://schemas.microsoft.com/office/drawing/2014/main" id="{8BEDDF71-3641-49E4-B3B6-6B605321B7B5}"/>
              </a:ext>
            </a:extLst>
          </p:cNvPr>
          <p:cNvSpPr txBox="1"/>
          <p:nvPr/>
        </p:nvSpPr>
        <p:spPr>
          <a:xfrm>
            <a:off x="560141" y="6446178"/>
            <a:ext cx="1099151" cy="260612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スクリーン</a:t>
            </a:r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81" name="テキスト ボックス 65">
            <a:extLst>
              <a:ext uri="{FF2B5EF4-FFF2-40B4-BE49-F238E27FC236}">
                <a16:creationId xmlns:a16="http://schemas.microsoft.com/office/drawing/2014/main" id="{8BEDDF71-3641-49E4-B3B6-6B605321B7B5}"/>
              </a:ext>
            </a:extLst>
          </p:cNvPr>
          <p:cNvSpPr txBox="1"/>
          <p:nvPr/>
        </p:nvSpPr>
        <p:spPr>
          <a:xfrm>
            <a:off x="250590" y="4507325"/>
            <a:ext cx="1254828" cy="216737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3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・杖</a:t>
            </a:r>
            <a:endParaRPr lang="en-US" altLang="ja-JP" sz="13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82" name="グラフィックス 33">
            <a:extLst>
              <a:ext uri="{FF2B5EF4-FFF2-40B4-BE49-F238E27FC236}">
                <a16:creationId xmlns:a16="http://schemas.microsoft.com/office/drawing/2014/main" id="{71628756-4FFB-42BB-9E49-FAD280DAE09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170267" y="3982083"/>
            <a:ext cx="409518" cy="875374"/>
          </a:xfrm>
          <a:prstGeom prst="rect">
            <a:avLst/>
          </a:prstGeom>
        </p:spPr>
      </p:pic>
      <p:sp>
        <p:nvSpPr>
          <p:cNvPr id="59" name="テキスト ボックス 46">
            <a:extLst>
              <a:ext uri="{FF2B5EF4-FFF2-40B4-BE49-F238E27FC236}">
                <a16:creationId xmlns:a16="http://schemas.microsoft.com/office/drawing/2014/main" id="{81377C22-E9A6-4806-AB70-6C185852FCAA}"/>
              </a:ext>
            </a:extLst>
          </p:cNvPr>
          <p:cNvSpPr txBox="1"/>
          <p:nvPr/>
        </p:nvSpPr>
        <p:spPr>
          <a:xfrm>
            <a:off x="4096761" y="8249116"/>
            <a:ext cx="2684973" cy="1606252"/>
          </a:xfrm>
          <a:prstGeom prst="wedgeRectCallout">
            <a:avLst>
              <a:gd name="adj1" fmla="val 24525"/>
              <a:gd name="adj2" fmla="val -76964"/>
            </a:avLst>
          </a:prstGeom>
          <a:solidFill>
            <a:schemeClr val="bg1"/>
          </a:solidFill>
          <a:ln w="9525" cmpd="sng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【</a:t>
            </a:r>
            <a:r>
              <a:rPr lang="ja-JP" altLang="en-US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中会議室</a:t>
            </a:r>
            <a:r>
              <a:rPr lang="en-US" altLang="ja-JP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】</a:t>
            </a:r>
          </a:p>
          <a:p>
            <a:r>
              <a:rPr lang="ja-JP" altLang="en-US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・聴力測定、補聴器、</a:t>
            </a:r>
            <a:r>
              <a:rPr lang="en-US" altLang="ja-JP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GPS</a:t>
            </a:r>
            <a:r>
              <a:rPr lang="ja-JP" altLang="en-US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endParaRPr lang="en-US" altLang="ja-JP" sz="17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（フランスベッド）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・血圧測定、介護相談等</a:t>
            </a:r>
            <a:endParaRPr lang="en-US" altLang="ja-JP" sz="17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（博愛の園）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7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・健康相談</a:t>
            </a:r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（保健師）</a:t>
            </a:r>
            <a:endParaRPr lang="en-US" altLang="ja-JP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206" y="7556725"/>
            <a:ext cx="1114465" cy="93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488933"/>
      </p:ext>
    </p:extLst>
  </p:cSld>
  <p:clrMapOvr>
    <a:masterClrMapping/>
  </p:clrMapOvr>
</p:sld>
</file>

<file path=ppt/theme/theme1.xml><?xml version="1.0" encoding="utf-8"?>
<a:theme xmlns:a="http://schemas.openxmlformats.org/drawingml/2006/main" name="A4サイズ新規ファイル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6E1CA76AAD4564AAF106FC3CFA868360400186944AA932D8046A3B88E9B37BEBDF5" ma:contentTypeVersion="57" ma:contentTypeDescription="Create a new document." ma:contentTypeScope="" ma:versionID="99516f8994b63f46a279aa564b61ee37">
  <xsd:schema xmlns:xsd="http://www.w3.org/2001/XMLSchema" xmlns:xs="http://www.w3.org/2001/XMLSchema" xmlns:p="http://schemas.microsoft.com/office/2006/metadata/properties" xmlns:ns2="1119c2e5-8fb9-4d5f-baf1-202c530f2c34" targetNamespace="http://schemas.microsoft.com/office/2006/metadata/properties" ma:root="true" ma:fieldsID="4ccc0999b57010467b6aff3ba0e15941" ns2:_="">
    <xsd:import namespace="1119c2e5-8fb9-4d5f-baf1-202c530f2c34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19c2e5-8fb9-4d5f-baf1-202c530f2c34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04032b9e-8ee6-4e89-b9db-4ffff205d025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388FC2BA-F530-4FF7-911A-621CAE6AFBD3}" ma:internalName="CSXSubmissionMarket" ma:readOnly="false" ma:showField="MarketName" ma:web="1119c2e5-8fb9-4d5f-baf1-202c530f2c34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dcf7547-996b-4a0e-b7d1-0f761d14131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4D83B164-8C00-474C-8363-38E0B8FF22E3}" ma:internalName="InProjectListLookup" ma:readOnly="true" ma:showField="InProjectLis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e5aec8e1-0842-4156-acaa-2defcf90540a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4D83B164-8C00-474C-8363-38E0B8FF22E3}" ma:internalName="LastCompleteVersionLookup" ma:readOnly="true" ma:showField="LastComplete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4D83B164-8C00-474C-8363-38E0B8FF22E3}" ma:internalName="LastPreviewErrorLookup" ma:readOnly="true" ma:showField="LastPreview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4D83B164-8C00-474C-8363-38E0B8FF22E3}" ma:internalName="LastPreviewResultLookup" ma:readOnly="true" ma:showField="LastPreview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4D83B164-8C00-474C-8363-38E0B8FF22E3}" ma:internalName="LastPreviewAttemptDateLookup" ma:readOnly="true" ma:showField="LastPreview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4D83B164-8C00-474C-8363-38E0B8FF22E3}" ma:internalName="LastPreviewedByLookup" ma:readOnly="true" ma:showField="LastPreview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4D83B164-8C00-474C-8363-38E0B8FF22E3}" ma:internalName="LastPreviewTimeLookup" ma:readOnly="true" ma:showField="LastPreview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4D83B164-8C00-474C-8363-38E0B8FF22E3}" ma:internalName="LastPreviewVersionLookup" ma:readOnly="true" ma:showField="LastPreview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4D83B164-8C00-474C-8363-38E0B8FF22E3}" ma:internalName="LastPublishErrorLookup" ma:readOnly="true" ma:showField="LastPublishError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4D83B164-8C00-474C-8363-38E0B8FF22E3}" ma:internalName="LastPublishResultLookup" ma:readOnly="true" ma:showField="LastPublishResult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4D83B164-8C00-474C-8363-38E0B8FF22E3}" ma:internalName="LastPublishAttemptDateLookup" ma:readOnly="true" ma:showField="LastPublishAttemptDat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4D83B164-8C00-474C-8363-38E0B8FF22E3}" ma:internalName="LastPublishedByLookup" ma:readOnly="true" ma:showField="LastPublishedBy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4D83B164-8C00-474C-8363-38E0B8FF22E3}" ma:internalName="LastPublishTimeLookup" ma:readOnly="true" ma:showField="LastPublishTi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4D83B164-8C00-474C-8363-38E0B8FF22E3}" ma:internalName="LastPublishVersionLookup" ma:readOnly="true" ma:showField="LastPublishVersion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C39992D-5589-4A4E-8B38-02E0637E5C25}" ma:internalName="LocLastLocAttemptVersionLookup" ma:readOnly="false" ma:showField="LastLocAttemptVersion" ma:web="1119c2e5-8fb9-4d5f-baf1-202c530f2c34">
      <xsd:simpleType>
        <xsd:restriction base="dms:Lookup"/>
      </xsd:simpleType>
    </xsd:element>
    <xsd:element name="LocLastLocAttemptVersionTypeLookup" ma:index="72" nillable="true" ma:displayName="Loc Last Loc Attempt Version Type" ma:default="" ma:list="{BC39992D-5589-4A4E-8B38-02E0637E5C25}" ma:internalName="LocLastLocAttemptVersionTypeLookup" ma:readOnly="true" ma:showField="LastLocAttemptVersionType" ma:web="1119c2e5-8fb9-4d5f-baf1-202c530f2c34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C39992D-5589-4A4E-8B38-02E0637E5C25}" ma:internalName="LocNewPublishedVersionLookup" ma:readOnly="true" ma:showField="NewPublishedVersion" ma:web="1119c2e5-8fb9-4d5f-baf1-202c530f2c34">
      <xsd:simpleType>
        <xsd:restriction base="dms:Lookup"/>
      </xsd:simpleType>
    </xsd:element>
    <xsd:element name="LocOverallHandbackStatusLookup" ma:index="76" nillable="true" ma:displayName="Loc Overall Handback Status" ma:default="" ma:list="{BC39992D-5589-4A4E-8B38-02E0637E5C25}" ma:internalName="LocOverallHandbackStatusLookup" ma:readOnly="true" ma:showField="OverallHandbackStatus" ma:web="1119c2e5-8fb9-4d5f-baf1-202c530f2c34">
      <xsd:simpleType>
        <xsd:restriction base="dms:Lookup"/>
      </xsd:simpleType>
    </xsd:element>
    <xsd:element name="LocOverallLocStatusLookup" ma:index="77" nillable="true" ma:displayName="Loc Overall Localize Status" ma:default="" ma:list="{BC39992D-5589-4A4E-8B38-02E0637E5C25}" ma:internalName="LocOverallLocStatusLookup" ma:readOnly="true" ma:showField="OverallLocStatus" ma:web="1119c2e5-8fb9-4d5f-baf1-202c530f2c34">
      <xsd:simpleType>
        <xsd:restriction base="dms:Lookup"/>
      </xsd:simpleType>
    </xsd:element>
    <xsd:element name="LocOverallPreviewStatusLookup" ma:index="78" nillable="true" ma:displayName="Loc Overall Preview Status" ma:default="" ma:list="{BC39992D-5589-4A4E-8B38-02E0637E5C25}" ma:internalName="LocOverallPreviewStatusLookup" ma:readOnly="true" ma:showField="OverallPreviewStatus" ma:web="1119c2e5-8fb9-4d5f-baf1-202c530f2c34">
      <xsd:simpleType>
        <xsd:restriction base="dms:Lookup"/>
      </xsd:simpleType>
    </xsd:element>
    <xsd:element name="LocOverallPublishStatusLookup" ma:index="79" nillable="true" ma:displayName="Loc Overall Publish Status" ma:default="" ma:list="{BC39992D-5589-4A4E-8B38-02E0637E5C25}" ma:internalName="LocOverallPublishStatusLookup" ma:readOnly="true" ma:showField="OverallPublishStatus" ma:web="1119c2e5-8fb9-4d5f-baf1-202c530f2c34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C39992D-5589-4A4E-8B38-02E0637E5C25}" ma:internalName="LocProcessedForHandoffsLookup" ma:readOnly="true" ma:showField="ProcessedForHandoffs" ma:web="1119c2e5-8fb9-4d5f-baf1-202c530f2c34">
      <xsd:simpleType>
        <xsd:restriction base="dms:Lookup"/>
      </xsd:simpleType>
    </xsd:element>
    <xsd:element name="LocProcessedForMarketsLookup" ma:index="82" nillable="true" ma:displayName="Loc Processed For Markets" ma:default="" ma:list="{BC39992D-5589-4A4E-8B38-02E0637E5C25}" ma:internalName="LocProcessedForMarketsLookup" ma:readOnly="true" ma:showField="ProcessedForMarkets" ma:web="1119c2e5-8fb9-4d5f-baf1-202c530f2c34">
      <xsd:simpleType>
        <xsd:restriction base="dms:Lookup"/>
      </xsd:simpleType>
    </xsd:element>
    <xsd:element name="LocPublishedDependentAssetsLookup" ma:index="83" nillable="true" ma:displayName="Loc Published Dependent Assets" ma:default="" ma:list="{BC39992D-5589-4A4E-8B38-02E0637E5C25}" ma:internalName="LocPublishedDependentAssetsLookup" ma:readOnly="true" ma:showField="PublishedDependentAssets" ma:web="1119c2e5-8fb9-4d5f-baf1-202c530f2c34">
      <xsd:simpleType>
        <xsd:restriction base="dms:Lookup"/>
      </xsd:simpleType>
    </xsd:element>
    <xsd:element name="LocPublishedLinkedAssetsLookup" ma:index="84" nillable="true" ma:displayName="Loc Published Linked Assets" ma:default="" ma:list="{BC39992D-5589-4A4E-8B38-02E0637E5C25}" ma:internalName="LocPublishedLinkedAssetsLookup" ma:readOnly="true" ma:showField="PublishedLinkedAssets" ma:web="1119c2e5-8fb9-4d5f-baf1-202c530f2c34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28ca5b26-415b-4822-b35b-d9a845b1b83b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388FC2BA-F530-4FF7-911A-621CAE6AFBD3}" ma:internalName="Markets" ma:readOnly="false" ma:showField="MarketName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4D83B164-8C00-474C-8363-38E0B8FF22E3}" ma:internalName="NumOfRatingsLookup" ma:readOnly="true" ma:showField="NumOfRating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4D83B164-8C00-474C-8363-38E0B8FF22E3}" ma:internalName="PublishStatusLookup" ma:readOnly="false" ma:showField="PublishStatus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1c8e7b99-44ca-46c8-84b8-12cd8d7cf8ee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c59171da-55f1-4c8b-8421-0d1d3f99d741}" ma:internalName="TaxCatchAll" ma:showField="CatchAllData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c59171da-55f1-4c8b-8421-0d1d3f99d741}" ma:internalName="TaxCatchAllLabel" ma:readOnly="true" ma:showField="CatchAllDataLabel" ma:web="1119c2e5-8fb9-4d5f-baf1-202c530f2c3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SXHash xmlns="1119c2e5-8fb9-4d5f-baf1-202c530f2c34" xsi:nil="true"/>
    <IntlLangReviewDate xmlns="1119c2e5-8fb9-4d5f-baf1-202c530f2c34" xsi:nil="true"/>
    <PrimaryImageGen xmlns="1119c2e5-8fb9-4d5f-baf1-202c530f2c34">true</PrimaryImageGen>
    <TPInstallLocation xmlns="1119c2e5-8fb9-4d5f-baf1-202c530f2c34" xsi:nil="true"/>
    <IntlLangReview xmlns="1119c2e5-8fb9-4d5f-baf1-202c530f2c34">false</IntlLangReview>
    <Manager xmlns="1119c2e5-8fb9-4d5f-baf1-202c530f2c34" xsi:nil="true"/>
    <NumericId xmlns="1119c2e5-8fb9-4d5f-baf1-202c530f2c34" xsi:nil="true"/>
    <OOCacheId xmlns="1119c2e5-8fb9-4d5f-baf1-202c530f2c34" xsi:nil="true"/>
    <AverageRating xmlns="1119c2e5-8fb9-4d5f-baf1-202c530f2c34" xsi:nil="true"/>
    <CSXUpdate xmlns="1119c2e5-8fb9-4d5f-baf1-202c530f2c34">false</CSXUpdate>
    <APDescription xmlns="1119c2e5-8fb9-4d5f-baf1-202c530f2c34" xsi:nil="true"/>
    <FeatureTagsTaxHTField0 xmlns="1119c2e5-8fb9-4d5f-baf1-202c530f2c34">
      <Terms xmlns="http://schemas.microsoft.com/office/infopath/2007/PartnerControls"/>
    </FeatureTagsTaxHTField0>
    <IntlLangReviewer xmlns="1119c2e5-8fb9-4d5f-baf1-202c530f2c34" xsi:nil="true"/>
    <OpenTemplate xmlns="1119c2e5-8fb9-4d5f-baf1-202c530f2c34">true</OpenTemplate>
    <TaxCatchAll xmlns="1119c2e5-8fb9-4d5f-baf1-202c530f2c34"/>
    <ApprovalLog xmlns="1119c2e5-8fb9-4d5f-baf1-202c530f2c34" xsi:nil="true"/>
    <TPComponent xmlns="1119c2e5-8fb9-4d5f-baf1-202c530f2c34" xsi:nil="true"/>
    <EditorialTags xmlns="1119c2e5-8fb9-4d5f-baf1-202c530f2c34" xsi:nil="true"/>
    <LastModifiedDateTime xmlns="1119c2e5-8fb9-4d5f-baf1-202c530f2c34" xsi:nil="true"/>
    <LegacyData xmlns="1119c2e5-8fb9-4d5f-baf1-202c530f2c34" xsi:nil="true"/>
    <TPLaunchHelpLink xmlns="1119c2e5-8fb9-4d5f-baf1-202c530f2c34" xsi:nil="true"/>
    <LocComments xmlns="1119c2e5-8fb9-4d5f-baf1-202c530f2c34" xsi:nil="true"/>
    <Milestone xmlns="1119c2e5-8fb9-4d5f-baf1-202c530f2c34" xsi:nil="true"/>
    <BusinessGroup xmlns="1119c2e5-8fb9-4d5f-baf1-202c530f2c34" xsi:nil="true"/>
    <Providers xmlns="1119c2e5-8fb9-4d5f-baf1-202c530f2c34" xsi:nil="true"/>
    <RecommendationsModifier xmlns="1119c2e5-8fb9-4d5f-baf1-202c530f2c34" xsi:nil="true"/>
    <SourceTitle xmlns="1119c2e5-8fb9-4d5f-baf1-202c530f2c34">お花見宴会のお知らせ</SourceTitle>
    <HandoffToMSDN xmlns="1119c2e5-8fb9-4d5f-baf1-202c530f2c34" xsi:nil="true"/>
    <DirectSourceMarket xmlns="1119c2e5-8fb9-4d5f-baf1-202c530f2c34" xsi:nil="true"/>
    <APEditor xmlns="1119c2e5-8fb9-4d5f-baf1-202c530f2c34">
      <UserInfo>
        <DisplayName/>
        <AccountId xsi:nil="true"/>
        <AccountType/>
      </UserInfo>
    </APEditor>
    <SubmitterId xmlns="1119c2e5-8fb9-4d5f-baf1-202c530f2c34" xsi:nil="true"/>
    <TemplateStatus xmlns="1119c2e5-8fb9-4d5f-baf1-202c530f2c34" xsi:nil="true"/>
    <UAProjectedTotalWords xmlns="1119c2e5-8fb9-4d5f-baf1-202c530f2c34" xsi:nil="true"/>
    <Provider xmlns="1119c2e5-8fb9-4d5f-baf1-202c530f2c34" xsi:nil="true"/>
    <CSXSubmissionDate xmlns="1119c2e5-8fb9-4d5f-baf1-202c530f2c34" xsi:nil="true"/>
    <BlockPublish xmlns="1119c2e5-8fb9-4d5f-baf1-202c530f2c34">false</BlockPublish>
    <BugNumber xmlns="1119c2e5-8fb9-4d5f-baf1-202c530f2c34" xsi:nil="true"/>
    <TPLaunchHelpLinkType xmlns="1119c2e5-8fb9-4d5f-baf1-202c530f2c34">Template</TPLaunchHelpLinkType>
    <PublishStatusLookup xmlns="1119c2e5-8fb9-4d5f-baf1-202c530f2c34">
      <Value>558249</Value>
      <Value>559106</Value>
    </PublishStatusLookup>
    <ScenarioTagsTaxHTField0 xmlns="1119c2e5-8fb9-4d5f-baf1-202c530f2c34">
      <Terms xmlns="http://schemas.microsoft.com/office/infopath/2007/PartnerControls"/>
    </ScenarioTagsTaxHTField0>
    <TimesCloned xmlns="1119c2e5-8fb9-4d5f-baf1-202c530f2c34" xsi:nil="true"/>
    <IsDeleted xmlns="1119c2e5-8fb9-4d5f-baf1-202c530f2c34">false</IsDeleted>
    <OriginAsset xmlns="1119c2e5-8fb9-4d5f-baf1-202c530f2c34" xsi:nil="true"/>
    <UALocComments xmlns="1119c2e5-8fb9-4d5f-baf1-202c530f2c34" xsi:nil="true"/>
    <UALocRecommendation xmlns="1119c2e5-8fb9-4d5f-baf1-202c530f2c34">Localize</UALocRecommendation>
    <DSATActionTaken xmlns="1119c2e5-8fb9-4d5f-baf1-202c530f2c34" xsi:nil="true"/>
    <MachineTranslated xmlns="1119c2e5-8fb9-4d5f-baf1-202c530f2c34">false</MachineTranslated>
    <OutputCachingOn xmlns="1119c2e5-8fb9-4d5f-baf1-202c530f2c34">false</OutputCachingOn>
    <ParentAssetId xmlns="1119c2e5-8fb9-4d5f-baf1-202c530f2c34" xsi:nil="true"/>
    <APAuthor xmlns="1119c2e5-8fb9-4d5f-baf1-202c530f2c34">
      <UserInfo>
        <DisplayName>EUROPE\v-nohosh</DisplayName>
        <AccountId>892</AccountId>
        <AccountType/>
      </UserInfo>
    </APAuthor>
    <ClipArtFilename xmlns="1119c2e5-8fb9-4d5f-baf1-202c530f2c34" xsi:nil="true"/>
    <IntlLocPriority xmlns="1119c2e5-8fb9-4d5f-baf1-202c530f2c34" xsi:nil="true"/>
    <ApprovalStatus xmlns="1119c2e5-8fb9-4d5f-baf1-202c530f2c34">InProgress</ApprovalStatus>
    <LocManualTestRequired xmlns="1119c2e5-8fb9-4d5f-baf1-202c530f2c34">false</LocManualTestRequired>
    <TPNamespace xmlns="1119c2e5-8fb9-4d5f-baf1-202c530f2c34" xsi:nil="true"/>
    <TemplateTemplateType xmlns="1119c2e5-8fb9-4d5f-baf1-202c530f2c34">PowerPoint 12 Default</TemplateTemplateType>
    <UANotes xmlns="1119c2e5-8fb9-4d5f-baf1-202c530f2c34" xsi:nil="true"/>
    <ThumbnailAssetId xmlns="1119c2e5-8fb9-4d5f-baf1-202c530f2c34" xsi:nil="true"/>
    <AssetId xmlns="1119c2e5-8fb9-4d5f-baf1-202c530f2c34">TP102837404</AssetId>
    <AssetType xmlns="1119c2e5-8fb9-4d5f-baf1-202c530f2c34">TP</AssetType>
    <TPClientViewer xmlns="1119c2e5-8fb9-4d5f-baf1-202c530f2c34" xsi:nil="true"/>
    <TPFriendlyName xmlns="1119c2e5-8fb9-4d5f-baf1-202c530f2c34" xsi:nil="true"/>
    <PlannedPubDate xmlns="1119c2e5-8fb9-4d5f-baf1-202c530f2c34" xsi:nil="true"/>
    <PolicheckWords xmlns="1119c2e5-8fb9-4d5f-baf1-202c530f2c34" xsi:nil="true"/>
    <TPCommandLine xmlns="1119c2e5-8fb9-4d5f-baf1-202c530f2c34" xsi:nil="true"/>
    <CrawlForDependencies xmlns="1119c2e5-8fb9-4d5f-baf1-202c530f2c34">false</CrawlForDependencies>
    <InternalTagsTaxHTField0 xmlns="1119c2e5-8fb9-4d5f-baf1-202c530f2c34">
      <Terms xmlns="http://schemas.microsoft.com/office/infopath/2007/PartnerControls"/>
    </InternalTagsTaxHTField0>
    <MarketSpecific xmlns="1119c2e5-8fb9-4d5f-baf1-202c530f2c34">false</MarketSpecific>
    <LastHandOff xmlns="1119c2e5-8fb9-4d5f-baf1-202c530f2c34" xsi:nil="true"/>
    <LocalizationTagsTaxHTField0 xmlns="1119c2e5-8fb9-4d5f-baf1-202c530f2c34">
      <Terms xmlns="http://schemas.microsoft.com/office/infopath/2007/PartnerControls"/>
    </LocalizationTagsTaxHTField0>
    <OriginalRelease xmlns="1119c2e5-8fb9-4d5f-baf1-202c530f2c34">15</OriginalRelease>
    <VoteCount xmlns="1119c2e5-8fb9-4d5f-baf1-202c530f2c34" xsi:nil="true"/>
    <ContentItem xmlns="1119c2e5-8fb9-4d5f-baf1-202c530f2c34" xsi:nil="true"/>
    <Markets xmlns="1119c2e5-8fb9-4d5f-baf1-202c530f2c34"/>
    <OriginalSourceMarket xmlns="1119c2e5-8fb9-4d5f-baf1-202c530f2c34" xsi:nil="true"/>
    <PublishTargets xmlns="1119c2e5-8fb9-4d5f-baf1-202c530f2c34">OfficeOnline</PublishTargets>
    <ShowIn xmlns="1119c2e5-8fb9-4d5f-baf1-202c530f2c34">Show everywhere</ShowIn>
    <UACurrentWords xmlns="1119c2e5-8fb9-4d5f-baf1-202c530f2c34" xsi:nil="true"/>
    <TPApplication xmlns="1119c2e5-8fb9-4d5f-baf1-202c530f2c34" xsi:nil="true"/>
    <AssetExpire xmlns="1119c2e5-8fb9-4d5f-baf1-202c530f2c34">2029-01-01T08:00:00+00:00</AssetExpire>
    <CampaignTagsTaxHTField0 xmlns="1119c2e5-8fb9-4d5f-baf1-202c530f2c34">
      <Terms xmlns="http://schemas.microsoft.com/office/infopath/2007/PartnerControls"/>
    </CampaignTagsTaxHTField0>
    <LocLastLocAttemptVersionLookup xmlns="1119c2e5-8fb9-4d5f-baf1-202c530f2c34">206008</LocLastLocAttemptVersionLookup>
    <AssetStart xmlns="1119c2e5-8fb9-4d5f-baf1-202c530f2c34">2012-03-13T13:25:00+00:00</AssetStart>
    <TPExecutable xmlns="1119c2e5-8fb9-4d5f-baf1-202c530f2c34" xsi:nil="true"/>
    <FriendlyTitle xmlns="1119c2e5-8fb9-4d5f-baf1-202c530f2c34" xsi:nil="true"/>
    <LocRecommendedHandoff xmlns="1119c2e5-8fb9-4d5f-baf1-202c530f2c34" xsi:nil="true"/>
    <TPAppVersion xmlns="1119c2e5-8fb9-4d5f-baf1-202c530f2c34" xsi:nil="true"/>
    <AcquiredFrom xmlns="1119c2e5-8fb9-4d5f-baf1-202c530f2c34">Internal MS</AcquiredFrom>
    <IsSearchable xmlns="1119c2e5-8fb9-4d5f-baf1-202c530f2c34">false</IsSearchable>
    <CSXSubmissionMarket xmlns="1119c2e5-8fb9-4d5f-baf1-202c530f2c34" xsi:nil="true"/>
    <Downloads xmlns="1119c2e5-8fb9-4d5f-baf1-202c530f2c34">0</Downloads>
    <EditorialStatus xmlns="1119c2e5-8fb9-4d5f-baf1-202c530f2c34" xsi:nil="true"/>
    <ArtSampleDocs xmlns="1119c2e5-8fb9-4d5f-baf1-202c530f2c34" xsi:nil="true"/>
    <TrustLevel xmlns="1119c2e5-8fb9-4d5f-baf1-202c530f2c34">1 Microsoft Managed Content</TrustLevel>
    <LocMarketGroupTiers2 xmlns="1119c2e5-8fb9-4d5f-baf1-202c530f2c3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F3BE488-75DA-46EF-B55F-62F40420B1B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119c2e5-8fb9-4d5f-baf1-202c530f2c3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AFA788-5A1D-402D-93A7-F83D4C696C56}">
  <ds:schemaRefs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1119c2e5-8fb9-4d5f-baf1-202c530f2c34"/>
    <ds:schemaRef ds:uri="http://purl.org/dc/dcmitype/"/>
    <ds:schemaRef ds:uri="http://purl.org/dc/elements/1.1/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23D3D56-95A1-414E-8AA2-A89F1F526B8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お花見宴会のお知らせ</Template>
  <TotalTime>765</TotalTime>
  <Words>362</Words>
  <Application>Microsoft Office PowerPoint</Application>
  <PresentationFormat>A4 210 x 297 mm</PresentationFormat>
  <Paragraphs>81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BIZ UDゴシック</vt:lpstr>
      <vt:lpstr>HGS創英角ｺﾞｼｯｸUB</vt:lpstr>
      <vt:lpstr>HG丸ｺﾞｼｯｸM-PRO</vt:lpstr>
      <vt:lpstr>UD デジタル 教科書体 NK-B</vt:lpstr>
      <vt:lpstr>メイリオ</vt:lpstr>
      <vt:lpstr>游明朝</vt:lpstr>
      <vt:lpstr>Arial</vt:lpstr>
      <vt:lpstr>A4サイズ新規ファイル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 M</dc:creator>
  <cp:lastModifiedBy>芋井福祉ワーカー</cp:lastModifiedBy>
  <cp:revision>26</cp:revision>
  <cp:lastPrinted>2025-06-05T23:45:26Z</cp:lastPrinted>
  <dcterms:created xsi:type="dcterms:W3CDTF">2025-06-01T12:49:23Z</dcterms:created>
  <dcterms:modified xsi:type="dcterms:W3CDTF">2025-06-05T23:47:48Z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0x010100F6E1CA76AAD4564AAF106FC3CFA868360400186944AA932D8046A3B88E9B37BEBDF5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